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4" r:id="rId2"/>
    <p:sldId id="38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384" r:id="rId18"/>
    <p:sldId id="386" r:id="rId19"/>
    <p:sldId id="387" r:id="rId20"/>
    <p:sldId id="388" r:id="rId21"/>
    <p:sldId id="335" r:id="rId22"/>
    <p:sldId id="336" r:id="rId23"/>
    <p:sldId id="337" r:id="rId24"/>
    <p:sldId id="338" r:id="rId25"/>
    <p:sldId id="339" r:id="rId26"/>
    <p:sldId id="340" r:id="rId27"/>
    <p:sldId id="341" r:id="rId28"/>
    <p:sldId id="342" r:id="rId29"/>
    <p:sldId id="344" r:id="rId30"/>
    <p:sldId id="345" r:id="rId31"/>
    <p:sldId id="346" r:id="rId32"/>
    <p:sldId id="389" r:id="rId33"/>
    <p:sldId id="391" r:id="rId34"/>
    <p:sldId id="347" r:id="rId35"/>
    <p:sldId id="348" r:id="rId36"/>
    <p:sldId id="349" r:id="rId37"/>
    <p:sldId id="350" r:id="rId38"/>
    <p:sldId id="392" r:id="rId39"/>
    <p:sldId id="393" r:id="rId40"/>
    <p:sldId id="394" r:id="rId41"/>
    <p:sldId id="395" r:id="rId42"/>
    <p:sldId id="351" r:id="rId43"/>
    <p:sldId id="352" r:id="rId44"/>
    <p:sldId id="275" r:id="rId45"/>
    <p:sldId id="353" r:id="rId46"/>
    <p:sldId id="354" r:id="rId47"/>
    <p:sldId id="355" r:id="rId48"/>
    <p:sldId id="397" r:id="rId49"/>
    <p:sldId id="398"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858B1-001F-83B8-0DF3-51C388788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CA49A0-E113-2966-ABAE-15341DC7B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CB6266-1457-AE59-6030-6DA02949477F}"/>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5" name="Footer Placeholder 4">
            <a:extLst>
              <a:ext uri="{FF2B5EF4-FFF2-40B4-BE49-F238E27FC236}">
                <a16:creationId xmlns:a16="http://schemas.microsoft.com/office/drawing/2014/main" id="{D3677495-F618-912C-3071-722182A0A4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6F3F9E-85D4-DA5E-55B6-3D6B6F157FF7}"/>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907961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189A-D001-802F-DF6C-20D3CA6322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492539-FBC3-5E9D-8C2C-A4AEE7152F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F90A15-9BE9-5E76-551C-FB25BD093B39}"/>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5" name="Footer Placeholder 4">
            <a:extLst>
              <a:ext uri="{FF2B5EF4-FFF2-40B4-BE49-F238E27FC236}">
                <a16:creationId xmlns:a16="http://schemas.microsoft.com/office/drawing/2014/main" id="{079E6616-6FAF-3CA4-2441-D845BCA185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292B2F-4189-04A3-FB43-3E13FAB82547}"/>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413279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B728C5-0603-9DB5-2CEC-DBEA7DBD29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51C8C4-7F33-87D2-C361-BD28C3303E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137B96-AC9B-2D59-D416-514BB4F23EAA}"/>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5" name="Footer Placeholder 4">
            <a:extLst>
              <a:ext uri="{FF2B5EF4-FFF2-40B4-BE49-F238E27FC236}">
                <a16:creationId xmlns:a16="http://schemas.microsoft.com/office/drawing/2014/main" id="{845E7BA9-23C9-322B-6F09-BB25626ECE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0545AA-AD28-FE90-BB73-E88C1CB3490D}"/>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1980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6A6A-74BB-7E69-0D48-C23AC37390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CEA02F-459A-0EB1-CCA9-3AC2D9570C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E4A6A4-77DE-82C7-4637-1FCD411C1000}"/>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5" name="Footer Placeholder 4">
            <a:extLst>
              <a:ext uri="{FF2B5EF4-FFF2-40B4-BE49-F238E27FC236}">
                <a16:creationId xmlns:a16="http://schemas.microsoft.com/office/drawing/2014/main" id="{6E363056-EFCB-3B19-CF64-633838FC94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F5BD1F-7FBB-EBFC-BF12-BFDD133962D6}"/>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92721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13D3C-FBFC-8112-2562-496B5E4A4F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48D289-C533-F8B0-F4C3-055F33847F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C95E48-45A1-684E-889A-93DD9900E123}"/>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5" name="Footer Placeholder 4">
            <a:extLst>
              <a:ext uri="{FF2B5EF4-FFF2-40B4-BE49-F238E27FC236}">
                <a16:creationId xmlns:a16="http://schemas.microsoft.com/office/drawing/2014/main" id="{6C7ECCC3-460C-1991-EF90-89658A7028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FB1CA3-DB0E-5A8A-A835-31646E267E4C}"/>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3386775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10043-77BB-5C5E-A204-FD106428DF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3332F3-02A0-2AEC-F1AB-877ACC1FD1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B892704-6383-B3F1-50BE-EB3BB7EA36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3072BE7-EFE1-8623-CF35-4ECF825774E8}"/>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6" name="Footer Placeholder 5">
            <a:extLst>
              <a:ext uri="{FF2B5EF4-FFF2-40B4-BE49-F238E27FC236}">
                <a16:creationId xmlns:a16="http://schemas.microsoft.com/office/drawing/2014/main" id="{7D11A04D-0999-56E1-9BD5-9328D40111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3FE0BD-EF9F-E0D0-3EE1-BB1C026C77A2}"/>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646794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ACB2-57DD-4E63-93AE-916826C39B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83C8E5-D187-51CB-44CA-C3FE31518E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8B011-ADEA-0583-6992-77E4AE170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B46D1F-E16D-1F1E-5302-5FD6454F98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48DB16-BB34-C9CF-E366-BA28C00D9D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EC4CE8-3CBD-60D5-36F4-D2F8C8103AA2}"/>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8" name="Footer Placeholder 7">
            <a:extLst>
              <a:ext uri="{FF2B5EF4-FFF2-40B4-BE49-F238E27FC236}">
                <a16:creationId xmlns:a16="http://schemas.microsoft.com/office/drawing/2014/main" id="{3533A066-B8E1-3085-0702-177DF9829A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55C705-6D9B-D0D7-577A-86ADFE678C64}"/>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116578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86C0-F08F-6E77-4E9C-E20BCE9B55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952E40-A2E2-7921-5D3F-C5DA5E7D76F9}"/>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4" name="Footer Placeholder 3">
            <a:extLst>
              <a:ext uri="{FF2B5EF4-FFF2-40B4-BE49-F238E27FC236}">
                <a16:creationId xmlns:a16="http://schemas.microsoft.com/office/drawing/2014/main" id="{39CA3B01-6D14-37B2-5D4C-3272971780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E8A942-1C97-B09B-7217-98C9D73B1E83}"/>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103992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DF6DB1-01CB-09A8-C53E-E4D36745283E}"/>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3" name="Footer Placeholder 2">
            <a:extLst>
              <a:ext uri="{FF2B5EF4-FFF2-40B4-BE49-F238E27FC236}">
                <a16:creationId xmlns:a16="http://schemas.microsoft.com/office/drawing/2014/main" id="{6072FE24-E7D1-2A3F-3970-26851B4753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BC656F7-6ADD-5FC8-809F-4DC82E036755}"/>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1998321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BBB6-5793-4742-78C2-B854CF6F75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A73C24-0937-A0D5-0718-BD4661EF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A0BDC3-4A58-9D1D-44BC-892ABBCCF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077488-D5BB-8613-B5A0-2214AB8F4671}"/>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6" name="Footer Placeholder 5">
            <a:extLst>
              <a:ext uri="{FF2B5EF4-FFF2-40B4-BE49-F238E27FC236}">
                <a16:creationId xmlns:a16="http://schemas.microsoft.com/office/drawing/2014/main" id="{07FF0084-0268-F823-0D84-2BF019BEC8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0AD2E8-2AA4-EEF9-7526-D37A0AD5A8A0}"/>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318931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1EBD2-018C-16D7-56C9-3BA965F0D2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F7016C-4188-F2E0-68FC-58BDA1D49D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0009779-C186-ECF5-E95B-E24AC9AFA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B1371-2EB0-D509-6796-1719587E8054}"/>
              </a:ext>
            </a:extLst>
          </p:cNvPr>
          <p:cNvSpPr>
            <a:spLocks noGrp="1"/>
          </p:cNvSpPr>
          <p:nvPr>
            <p:ph type="dt" sz="half" idx="10"/>
          </p:nvPr>
        </p:nvSpPr>
        <p:spPr/>
        <p:txBody>
          <a:bodyPr/>
          <a:lstStyle/>
          <a:p>
            <a:fld id="{5F140D03-28AA-4EA7-89BE-ABE00E343CFA}" type="datetimeFigureOut">
              <a:rPr lang="en-IN" smtClean="0"/>
              <a:t>13-09-2023</a:t>
            </a:fld>
            <a:endParaRPr lang="en-IN"/>
          </a:p>
        </p:txBody>
      </p:sp>
      <p:sp>
        <p:nvSpPr>
          <p:cNvPr id="6" name="Footer Placeholder 5">
            <a:extLst>
              <a:ext uri="{FF2B5EF4-FFF2-40B4-BE49-F238E27FC236}">
                <a16:creationId xmlns:a16="http://schemas.microsoft.com/office/drawing/2014/main" id="{4D37D1D0-06AA-3AC1-9BA3-62424EAD71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0B7599-C3F6-BD36-4F13-DF2FD3965FAE}"/>
              </a:ext>
            </a:extLst>
          </p:cNvPr>
          <p:cNvSpPr>
            <a:spLocks noGrp="1"/>
          </p:cNvSpPr>
          <p:nvPr>
            <p:ph type="sldNum" sz="quarter" idx="12"/>
          </p:nvPr>
        </p:nvSpPr>
        <p:spPr/>
        <p:txBody>
          <a:bodyPr/>
          <a:lstStyle/>
          <a:p>
            <a:fld id="{4FD39766-3026-4DCE-9CBF-28C8FBEACC24}" type="slidenum">
              <a:rPr lang="en-IN" smtClean="0"/>
              <a:t>‹#›</a:t>
            </a:fld>
            <a:endParaRPr lang="en-IN"/>
          </a:p>
        </p:txBody>
      </p:sp>
    </p:spTree>
    <p:extLst>
      <p:ext uri="{BB962C8B-B14F-4D97-AF65-F5344CB8AC3E}">
        <p14:creationId xmlns:p14="http://schemas.microsoft.com/office/powerpoint/2010/main" val="1240498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4C0AA3-F96F-C441-49AC-CB79C6B340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EDC1A2-DDB7-C0F0-7ECA-AE1090952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C673F3-52A1-9B9C-C0AF-2BE2B2AC5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140D03-28AA-4EA7-89BE-ABE00E343CFA}" type="datetimeFigureOut">
              <a:rPr lang="en-IN" smtClean="0"/>
              <a:t>13-09-2023</a:t>
            </a:fld>
            <a:endParaRPr lang="en-IN"/>
          </a:p>
        </p:txBody>
      </p:sp>
      <p:sp>
        <p:nvSpPr>
          <p:cNvPr id="5" name="Footer Placeholder 4">
            <a:extLst>
              <a:ext uri="{FF2B5EF4-FFF2-40B4-BE49-F238E27FC236}">
                <a16:creationId xmlns:a16="http://schemas.microsoft.com/office/drawing/2014/main" id="{28129FD4-653C-AD16-268C-06B85DFBD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443313-CDE2-1F30-431F-CC732A6CEF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39766-3026-4DCE-9CBF-28C8FBEACC24}" type="slidenum">
              <a:rPr lang="en-IN" smtClean="0"/>
              <a:t>‹#›</a:t>
            </a:fld>
            <a:endParaRPr lang="en-IN"/>
          </a:p>
        </p:txBody>
      </p:sp>
    </p:spTree>
    <p:extLst>
      <p:ext uri="{BB962C8B-B14F-4D97-AF65-F5344CB8AC3E}">
        <p14:creationId xmlns:p14="http://schemas.microsoft.com/office/powerpoint/2010/main" val="213041653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070C8-E926-AB00-3CF5-11374257B344}"/>
              </a:ext>
            </a:extLst>
          </p:cNvPr>
          <p:cNvSpPr>
            <a:spLocks noGrp="1"/>
          </p:cNvSpPr>
          <p:nvPr>
            <p:ph type="ctrTitle"/>
          </p:nvPr>
        </p:nvSpPr>
        <p:spPr/>
        <p:txBody>
          <a:bodyPr/>
          <a:lstStyle/>
          <a:p>
            <a:r>
              <a:rPr lang="en-IN" dirty="0"/>
              <a:t>SQL</a:t>
            </a:r>
            <a:br>
              <a:rPr lang="en-IN" dirty="0"/>
            </a:br>
            <a:r>
              <a:rPr lang="en-IN" dirty="0"/>
              <a:t>Day 3</a:t>
            </a:r>
          </a:p>
        </p:txBody>
      </p:sp>
      <p:sp>
        <p:nvSpPr>
          <p:cNvPr id="3" name="Subtitle 2">
            <a:extLst>
              <a:ext uri="{FF2B5EF4-FFF2-40B4-BE49-F238E27FC236}">
                <a16:creationId xmlns:a16="http://schemas.microsoft.com/office/drawing/2014/main" id="{318F2FF3-CF08-E670-CE55-C59978E9EC3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51353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7)">
            <a:extLst>
              <a:ext uri="{FF2B5EF4-FFF2-40B4-BE49-F238E27FC236}">
                <a16:creationId xmlns:a16="http://schemas.microsoft.com/office/drawing/2014/main" id="{A679288C-C78D-F57A-EE80-02DA124876C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43125"/>
            <a:ext cx="12192000" cy="2570163"/>
          </a:xfrm>
          <a:prstGeom prst="rect">
            <a:avLst/>
          </a:prstGeom>
        </p:spPr>
      </p:pic>
    </p:spTree>
    <p:extLst>
      <p:ext uri="{BB962C8B-B14F-4D97-AF65-F5344CB8AC3E}">
        <p14:creationId xmlns:p14="http://schemas.microsoft.com/office/powerpoint/2010/main" val="3639277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8)">
            <a:extLst>
              <a:ext uri="{FF2B5EF4-FFF2-40B4-BE49-F238E27FC236}">
                <a16:creationId xmlns:a16="http://schemas.microsoft.com/office/drawing/2014/main" id="{16243792-A448-69B5-CC60-2BE092BA12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65113"/>
            <a:ext cx="12192000" cy="6327775"/>
          </a:xfrm>
          <a:prstGeom prst="rect">
            <a:avLst/>
          </a:prstGeom>
        </p:spPr>
      </p:pic>
    </p:spTree>
    <p:extLst>
      <p:ext uri="{BB962C8B-B14F-4D97-AF65-F5344CB8AC3E}">
        <p14:creationId xmlns:p14="http://schemas.microsoft.com/office/powerpoint/2010/main" val="62631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9)">
            <a:extLst>
              <a:ext uri="{FF2B5EF4-FFF2-40B4-BE49-F238E27FC236}">
                <a16:creationId xmlns:a16="http://schemas.microsoft.com/office/drawing/2014/main" id="{70B46FD4-2365-08B9-67E8-B43E6BC58B5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582863"/>
            <a:ext cx="12192000" cy="1692275"/>
          </a:xfrm>
          <a:prstGeom prst="rect">
            <a:avLst/>
          </a:prstGeom>
        </p:spPr>
      </p:pic>
      <p:sp>
        <p:nvSpPr>
          <p:cNvPr id="4" name="TextBox 3">
            <a:extLst>
              <a:ext uri="{FF2B5EF4-FFF2-40B4-BE49-F238E27FC236}">
                <a16:creationId xmlns:a16="http://schemas.microsoft.com/office/drawing/2014/main" id="{757D8F11-FEDF-FFDF-A3EA-15B7DC60A5FC}"/>
              </a:ext>
            </a:extLst>
          </p:cNvPr>
          <p:cNvSpPr txBox="1"/>
          <p:nvPr/>
        </p:nvSpPr>
        <p:spPr>
          <a:xfrm>
            <a:off x="5149516" y="1576137"/>
            <a:ext cx="1140056" cy="600164"/>
          </a:xfrm>
          <a:prstGeom prst="rect">
            <a:avLst/>
          </a:prstGeom>
          <a:noFill/>
        </p:spPr>
        <p:txBody>
          <a:bodyPr wrap="none" rtlCol="0">
            <a:spAutoFit/>
          </a:bodyPr>
          <a:lstStyle/>
          <a:p>
            <a:r>
              <a:rPr lang="en-US" sz="3300" dirty="0"/>
              <a:t>Ans C</a:t>
            </a:r>
          </a:p>
        </p:txBody>
      </p:sp>
    </p:spTree>
    <p:extLst>
      <p:ext uri="{BB962C8B-B14F-4D97-AF65-F5344CB8AC3E}">
        <p14:creationId xmlns:p14="http://schemas.microsoft.com/office/powerpoint/2010/main" val="351467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0)">
            <a:extLst>
              <a:ext uri="{FF2B5EF4-FFF2-40B4-BE49-F238E27FC236}">
                <a16:creationId xmlns:a16="http://schemas.microsoft.com/office/drawing/2014/main" id="{3A78121B-7F99-BACB-D41F-0B8F1EBD102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07988"/>
            <a:ext cx="12192000" cy="6042025"/>
          </a:xfrm>
          <a:prstGeom prst="rect">
            <a:avLst/>
          </a:prstGeom>
        </p:spPr>
      </p:pic>
    </p:spTree>
    <p:extLst>
      <p:ext uri="{BB962C8B-B14F-4D97-AF65-F5344CB8AC3E}">
        <p14:creationId xmlns:p14="http://schemas.microsoft.com/office/powerpoint/2010/main" val="153046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1)">
            <a:extLst>
              <a:ext uri="{FF2B5EF4-FFF2-40B4-BE49-F238E27FC236}">
                <a16:creationId xmlns:a16="http://schemas.microsoft.com/office/drawing/2014/main" id="{BF0D79BF-1ADE-23D9-CADB-A058FB749A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551113"/>
            <a:ext cx="12192000" cy="1755775"/>
          </a:xfrm>
          <a:prstGeom prst="rect">
            <a:avLst/>
          </a:prstGeom>
        </p:spPr>
      </p:pic>
    </p:spTree>
    <p:extLst>
      <p:ext uri="{BB962C8B-B14F-4D97-AF65-F5344CB8AC3E}">
        <p14:creationId xmlns:p14="http://schemas.microsoft.com/office/powerpoint/2010/main" val="255126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2)">
            <a:extLst>
              <a:ext uri="{FF2B5EF4-FFF2-40B4-BE49-F238E27FC236}">
                <a16:creationId xmlns:a16="http://schemas.microsoft.com/office/drawing/2014/main" id="{265FA5C1-651D-A668-C648-FBB8765CE8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22400" y="0"/>
            <a:ext cx="9345613" cy="6858000"/>
          </a:xfrm>
          <a:prstGeom prst="rect">
            <a:avLst/>
          </a:prstGeom>
        </p:spPr>
      </p:pic>
    </p:spTree>
    <p:extLst>
      <p:ext uri="{BB962C8B-B14F-4D97-AF65-F5344CB8AC3E}">
        <p14:creationId xmlns:p14="http://schemas.microsoft.com/office/powerpoint/2010/main" val="2239211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3)">
            <a:extLst>
              <a:ext uri="{FF2B5EF4-FFF2-40B4-BE49-F238E27FC236}">
                <a16:creationId xmlns:a16="http://schemas.microsoft.com/office/drawing/2014/main" id="{44E8852B-D18D-6B10-8A27-1B36AEFA76C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62188"/>
            <a:ext cx="12192000" cy="2333625"/>
          </a:xfrm>
          <a:prstGeom prst="rect">
            <a:avLst/>
          </a:prstGeom>
        </p:spPr>
      </p:pic>
    </p:spTree>
    <p:extLst>
      <p:ext uri="{BB962C8B-B14F-4D97-AF65-F5344CB8AC3E}">
        <p14:creationId xmlns:p14="http://schemas.microsoft.com/office/powerpoint/2010/main" val="4271516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9CA587-3921-60DA-F8AD-1BFDB9B1A67A}"/>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Revision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DE57552-D845-1C4E-EF27-008E2D5AA933}"/>
              </a:ext>
            </a:extLst>
          </p:cNvPr>
          <p:cNvSpPr txBox="1"/>
          <p:nvPr/>
        </p:nvSpPr>
        <p:spPr>
          <a:xfrm>
            <a:off x="640080" y="2872899"/>
            <a:ext cx="5282418"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Case Study 1:</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Retrieve the details of the top 5 highest-paid employees who work in the 'Sales' department, ordered by their salary in descending order. </a:t>
            </a:r>
          </a:p>
        </p:txBody>
      </p:sp>
      <p:pic>
        <p:nvPicPr>
          <p:cNvPr id="6" name="Picture 5" descr="Young man in the office">
            <a:extLst>
              <a:ext uri="{FF2B5EF4-FFF2-40B4-BE49-F238E27FC236}">
                <a16:creationId xmlns:a16="http://schemas.microsoft.com/office/drawing/2014/main" id="{5201065D-B010-4BB9-9216-68CE4D77F61D}"/>
              </a:ext>
            </a:extLst>
          </p:cNvPr>
          <p:cNvPicPr>
            <a:picLocks noChangeAspect="1"/>
          </p:cNvPicPr>
          <p:nvPr/>
        </p:nvPicPr>
        <p:blipFill rotWithShape="1">
          <a:blip r:embed="rId2">
            <a:extLst>
              <a:ext uri="{28A0092B-C50C-407E-A947-70E740481C1C}">
                <a14:useLocalDpi xmlns:a14="http://schemas.microsoft.com/office/drawing/2010/main" val="0"/>
              </a:ext>
            </a:extLst>
          </a:blip>
          <a:srcRect l="27339" r="8217" b="1"/>
          <a:stretch/>
        </p:blipFill>
        <p:spPr>
          <a:xfrm>
            <a:off x="6549659"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3669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9CA587-3921-60DA-F8AD-1BFDB9B1A67A}"/>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latin typeface="+mj-lt"/>
                <a:ea typeface="+mj-ea"/>
                <a:cs typeface="+mj-cs"/>
              </a:rPr>
              <a:t>Solution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DE57552-D845-1C4E-EF27-008E2D5AA933}"/>
              </a:ext>
            </a:extLst>
          </p:cNvPr>
          <p:cNvSpPr txBox="1"/>
          <p:nvPr/>
        </p:nvSpPr>
        <p:spPr>
          <a:xfrm>
            <a:off x="640080" y="2872899"/>
            <a:ext cx="5282418" cy="3320668"/>
          </a:xfrm>
          <a:prstGeom prst="rect">
            <a:avLst/>
          </a:prstGeom>
        </p:spPr>
        <p:txBody>
          <a:bodyPr vert="horz" lIns="91440" tIns="45720" rIns="91440" bIns="45720" rtlCol="0">
            <a:normAutofit/>
          </a:bodyPr>
          <a:lstStyle/>
          <a:p>
            <a:pPr>
              <a:lnSpc>
                <a:spcPct val="90000"/>
              </a:lnSpc>
              <a:spcAft>
                <a:spcPts val="600"/>
              </a:spcAft>
            </a:pPr>
            <a:r>
              <a:rPr lang="en-US" sz="2200" dirty="0"/>
              <a:t>SELECT TOP 5     *</a:t>
            </a:r>
          </a:p>
          <a:p>
            <a:pPr>
              <a:lnSpc>
                <a:spcPct val="90000"/>
              </a:lnSpc>
              <a:spcAft>
                <a:spcPts val="600"/>
              </a:spcAft>
            </a:pPr>
            <a:r>
              <a:rPr lang="en-US" sz="2200" dirty="0"/>
              <a:t>FROM     Employees1</a:t>
            </a:r>
          </a:p>
          <a:p>
            <a:pPr>
              <a:lnSpc>
                <a:spcPct val="90000"/>
              </a:lnSpc>
              <a:spcAft>
                <a:spcPts val="600"/>
              </a:spcAft>
            </a:pPr>
            <a:r>
              <a:rPr lang="en-US" sz="2200" dirty="0"/>
              <a:t>WHERE     department = 'Sales'</a:t>
            </a:r>
          </a:p>
          <a:p>
            <a:pPr>
              <a:lnSpc>
                <a:spcPct val="90000"/>
              </a:lnSpc>
              <a:spcAft>
                <a:spcPts val="600"/>
              </a:spcAft>
            </a:pPr>
            <a:r>
              <a:rPr lang="en-US" sz="2200" dirty="0"/>
              <a:t>ORDER BY     salary DESC;</a:t>
            </a:r>
          </a:p>
        </p:txBody>
      </p:sp>
      <p:pic>
        <p:nvPicPr>
          <p:cNvPr id="6" name="Picture 5" descr="Young man in the office">
            <a:extLst>
              <a:ext uri="{FF2B5EF4-FFF2-40B4-BE49-F238E27FC236}">
                <a16:creationId xmlns:a16="http://schemas.microsoft.com/office/drawing/2014/main" id="{5201065D-B010-4BB9-9216-68CE4D77F61D}"/>
              </a:ext>
            </a:extLst>
          </p:cNvPr>
          <p:cNvPicPr>
            <a:picLocks noChangeAspect="1"/>
          </p:cNvPicPr>
          <p:nvPr/>
        </p:nvPicPr>
        <p:blipFill rotWithShape="1">
          <a:blip r:embed="rId2">
            <a:extLst>
              <a:ext uri="{28A0092B-C50C-407E-A947-70E740481C1C}">
                <a14:useLocalDpi xmlns:a14="http://schemas.microsoft.com/office/drawing/2010/main" val="0"/>
              </a:ext>
            </a:extLst>
          </a:blip>
          <a:srcRect l="27339" r="8217" b="1"/>
          <a:stretch/>
        </p:blipFill>
        <p:spPr>
          <a:xfrm>
            <a:off x="6549659"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38265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9CA587-3921-60DA-F8AD-1BFDB9B1A67A}"/>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Revision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DE57552-D845-1C4E-EF27-008E2D5AA933}"/>
              </a:ext>
            </a:extLst>
          </p:cNvPr>
          <p:cNvSpPr txBox="1"/>
          <p:nvPr/>
        </p:nvSpPr>
        <p:spPr>
          <a:xfrm>
            <a:off x="640080" y="2872899"/>
            <a:ext cx="5662246"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Case Study 2:</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dirty="0"/>
              <a:t>Retrieve the employee details for employees working in the 'IT' department who have more than 7 years of experience. Display the results in descending order based on their hire date.</a:t>
            </a:r>
          </a:p>
        </p:txBody>
      </p:sp>
      <p:pic>
        <p:nvPicPr>
          <p:cNvPr id="6" name="Picture 5" descr="Young man in the office">
            <a:extLst>
              <a:ext uri="{FF2B5EF4-FFF2-40B4-BE49-F238E27FC236}">
                <a16:creationId xmlns:a16="http://schemas.microsoft.com/office/drawing/2014/main" id="{5201065D-B010-4BB9-9216-68CE4D77F61D}"/>
              </a:ext>
            </a:extLst>
          </p:cNvPr>
          <p:cNvPicPr>
            <a:picLocks noChangeAspect="1"/>
          </p:cNvPicPr>
          <p:nvPr/>
        </p:nvPicPr>
        <p:blipFill rotWithShape="1">
          <a:blip r:embed="rId2">
            <a:extLst>
              <a:ext uri="{28A0092B-C50C-407E-A947-70E740481C1C}">
                <a14:useLocalDpi xmlns:a14="http://schemas.microsoft.com/office/drawing/2010/main" val="0"/>
              </a:ext>
            </a:extLst>
          </a:blip>
          <a:srcRect l="27339" r="8217" b="1"/>
          <a:stretch/>
        </p:blipFill>
        <p:spPr>
          <a:xfrm>
            <a:off x="6549659"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0822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1DF8EF62-F28D-DE6C-E41E-9D05CBDDC7FA}"/>
              </a:ext>
            </a:extLst>
          </p:cNvPr>
          <p:cNvGraphicFramePr>
            <a:graphicFrameLocks noGrp="1"/>
          </p:cNvGraphicFramePr>
          <p:nvPr>
            <p:ph idx="1"/>
            <p:extLst>
              <p:ext uri="{D42A27DB-BD31-4B8C-83A1-F6EECF244321}">
                <p14:modId xmlns:p14="http://schemas.microsoft.com/office/powerpoint/2010/main" val="1310427365"/>
              </p:ext>
            </p:extLst>
          </p:nvPr>
        </p:nvGraphicFramePr>
        <p:xfrm>
          <a:off x="1164271" y="643467"/>
          <a:ext cx="9863459" cy="5571077"/>
        </p:xfrm>
        <a:graphic>
          <a:graphicData uri="http://schemas.openxmlformats.org/drawingml/2006/table">
            <a:tbl>
              <a:tblPr/>
              <a:tblGrid>
                <a:gridCol w="1212080">
                  <a:extLst>
                    <a:ext uri="{9D8B030D-6E8A-4147-A177-3AD203B41FA5}">
                      <a16:colId xmlns:a16="http://schemas.microsoft.com/office/drawing/2014/main" val="3330683989"/>
                    </a:ext>
                  </a:extLst>
                </a:gridCol>
                <a:gridCol w="1929631">
                  <a:extLst>
                    <a:ext uri="{9D8B030D-6E8A-4147-A177-3AD203B41FA5}">
                      <a16:colId xmlns:a16="http://schemas.microsoft.com/office/drawing/2014/main" val="2113972841"/>
                    </a:ext>
                  </a:extLst>
                </a:gridCol>
                <a:gridCol w="4950530">
                  <a:extLst>
                    <a:ext uri="{9D8B030D-6E8A-4147-A177-3AD203B41FA5}">
                      <a16:colId xmlns:a16="http://schemas.microsoft.com/office/drawing/2014/main" val="3855422536"/>
                    </a:ext>
                  </a:extLst>
                </a:gridCol>
                <a:gridCol w="1771218">
                  <a:extLst>
                    <a:ext uri="{9D8B030D-6E8A-4147-A177-3AD203B41FA5}">
                      <a16:colId xmlns:a16="http://schemas.microsoft.com/office/drawing/2014/main" val="3046031885"/>
                    </a:ext>
                  </a:extLst>
                </a:gridCol>
              </a:tblGrid>
              <a:tr h="248895">
                <a:tc>
                  <a:txBody>
                    <a:bodyPr/>
                    <a:lstStyle/>
                    <a:p>
                      <a:pPr algn="ctr" fontAlgn="b">
                        <a:spcBef>
                          <a:spcPts val="0"/>
                        </a:spcBef>
                        <a:spcAft>
                          <a:spcPts val="0"/>
                        </a:spcAft>
                      </a:pPr>
                      <a:r>
                        <a:rPr lang="en-US" sz="1300" b="1" i="0" u="none" strike="noStrike">
                          <a:solidFill>
                            <a:srgbClr val="000000"/>
                          </a:solidFill>
                          <a:effectLst/>
                          <a:latin typeface="Calibri" panose="020F0502020204030204" pitchFamily="34" charset="0"/>
                        </a:rPr>
                        <a:t>Day</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spcBef>
                          <a:spcPts val="0"/>
                        </a:spcBef>
                        <a:spcAft>
                          <a:spcPts val="0"/>
                        </a:spcAft>
                      </a:pPr>
                      <a:r>
                        <a:rPr lang="en-US" sz="1300" b="1" i="0" u="none" strike="noStrike">
                          <a:solidFill>
                            <a:srgbClr val="000000"/>
                          </a:solidFill>
                          <a:effectLst/>
                          <a:latin typeface="Calibri" panose="020F0502020204030204" pitchFamily="34" charset="0"/>
                        </a:rPr>
                        <a:t>Topic</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spcBef>
                          <a:spcPts val="0"/>
                        </a:spcBef>
                        <a:spcAft>
                          <a:spcPts val="0"/>
                        </a:spcAft>
                      </a:pPr>
                      <a:r>
                        <a:rPr lang="en-US" sz="1300" b="1" i="0" u="none" strike="noStrike">
                          <a:solidFill>
                            <a:srgbClr val="000000"/>
                          </a:solidFill>
                          <a:effectLst/>
                          <a:latin typeface="Calibri" panose="020F0502020204030204" pitchFamily="34" charset="0"/>
                        </a:rPr>
                        <a:t>Chapter Details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spcBef>
                          <a:spcPts val="0"/>
                        </a:spcBef>
                        <a:spcAft>
                          <a:spcPts val="0"/>
                        </a:spcAft>
                      </a:pPr>
                      <a:r>
                        <a:rPr lang="en-US" sz="1300" b="1" i="0" u="none" strike="noStrike">
                          <a:solidFill>
                            <a:srgbClr val="000000"/>
                          </a:solidFill>
                          <a:effectLst/>
                          <a:latin typeface="Calibri" panose="020F0502020204030204" pitchFamily="34" charset="0"/>
                        </a:rPr>
                        <a:t>Time Duration</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246294984"/>
                  </a:ext>
                </a:extLst>
              </a:tr>
              <a:tr h="248895">
                <a:tc rowSpan="21">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Day 3</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rowSpan="11">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Sorting</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Sorting results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60 mins</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6711527"/>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Sorting text</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58983816"/>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Sorting single fields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15396438"/>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Sorting multiple fields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6774206"/>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Grouping data</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59506047"/>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GROUP BY single fields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18570048"/>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GROUP BY multiple fields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39397567"/>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Filtering grouped data</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58607573"/>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Filter with HAVING</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02885903"/>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HAVING and sorting</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82402826"/>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 </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44383044"/>
                  </a:ext>
                </a:extLst>
              </a:tr>
              <a:tr h="344282">
                <a:tc vMerge="1">
                  <a:txBody>
                    <a:bodyPr/>
                    <a:lstStyle/>
                    <a:p>
                      <a:endParaRPr lang="en-US"/>
                    </a:p>
                  </a:txBody>
                  <a:tcPr/>
                </a:tc>
                <a:tc gridSpan="3">
                  <a:txBody>
                    <a:bodyPr/>
                    <a:lstStyle/>
                    <a:p>
                      <a:pPr algn="ctr" fontAlgn="b">
                        <a:spcBef>
                          <a:spcPts val="0"/>
                        </a:spcBef>
                        <a:spcAft>
                          <a:spcPts val="0"/>
                        </a:spcAft>
                      </a:pPr>
                      <a:r>
                        <a:rPr lang="en-US" sz="1300" b="1" i="0" u="none" strike="noStrike">
                          <a:solidFill>
                            <a:srgbClr val="000000"/>
                          </a:solidFill>
                          <a:effectLst/>
                          <a:latin typeface="Calibri" panose="020F0502020204030204" pitchFamily="34" charset="0"/>
                        </a:rPr>
                        <a:t>5 mins Break</a:t>
                      </a:r>
                      <a:endParaRPr lang="en-US" sz="2100" b="0" i="0" u="none" strike="noStrike">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643421"/>
                  </a:ext>
                </a:extLst>
              </a:tr>
              <a:tr h="248895">
                <a:tc vMerge="1">
                  <a:txBody>
                    <a:bodyPr/>
                    <a:lstStyle/>
                    <a:p>
                      <a:endParaRPr lang="en-US"/>
                    </a:p>
                  </a:txBody>
                  <a:tcPr/>
                </a:tc>
                <a:tc rowSpan="9">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Joins Part I</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The ins and outs of INNER JOIN</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endParaRPr lang="en-US" sz="1300" b="1" i="0" u="none" strike="noStrike" dirty="0">
                        <a:solidFill>
                          <a:srgbClr val="000000"/>
                        </a:solidFill>
                        <a:effectLst/>
                        <a:latin typeface="Calibri" panose="020F0502020204030204" pitchFamily="34" charset="0"/>
                      </a:endParaRPr>
                    </a:p>
                    <a:p>
                      <a:pPr algn="ctr" fontAlgn="ctr">
                        <a:spcBef>
                          <a:spcPts val="0"/>
                        </a:spcBef>
                        <a:spcAft>
                          <a:spcPts val="0"/>
                        </a:spcAft>
                      </a:pPr>
                      <a:r>
                        <a:rPr lang="en-US" sz="1300" b="1" i="0" u="none" strike="noStrike" dirty="0">
                          <a:solidFill>
                            <a:srgbClr val="000000"/>
                          </a:solidFill>
                          <a:effectLst/>
                          <a:latin typeface="Calibri" panose="020F0502020204030204" pitchFamily="34" charset="0"/>
                        </a:rPr>
                        <a:t>60 mins</a:t>
                      </a:r>
                      <a:endParaRPr lang="en-US" sz="2100" b="0" i="0" u="none" strike="noStrike" dirty="0">
                        <a:effectLst/>
                        <a:latin typeface="Arial" panose="020B0604020202020204" pitchFamily="34" charset="0"/>
                      </a:endParaRPr>
                    </a:p>
                  </a:txBody>
                  <a:tcPr marL="106479" marR="106479" marT="53239" marB="5323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8203760"/>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Your first join</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34674971"/>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Joining with aliased tables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91295737"/>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Defining relationships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66801580"/>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Relationships in our database</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6651676"/>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Inspecting a relationship</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3073610"/>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Multiple joins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72969119"/>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Joining multiple tables</a:t>
                      </a:r>
                      <a:endParaRPr lang="en-US" sz="2100" b="0" i="0" u="none" strike="noStrike">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68750580"/>
                  </a:ext>
                </a:extLst>
              </a:tr>
              <a:tr h="248895">
                <a:tc vMerge="1">
                  <a:txBody>
                    <a:bodyPr/>
                    <a:lstStyle/>
                    <a:p>
                      <a:endParaRPr lang="en-US"/>
                    </a:p>
                  </a:txBody>
                  <a:tcPr/>
                </a:tc>
                <a:tc vMerge="1">
                  <a:txBody>
                    <a:bodyPr/>
                    <a:lstStyle/>
                    <a:p>
                      <a:endParaRPr lang="en-US"/>
                    </a:p>
                  </a:txBody>
                  <a:tcPr/>
                </a:tc>
                <a:tc>
                  <a:txBody>
                    <a:bodyPr/>
                    <a:lstStyle/>
                    <a:p>
                      <a:pPr algn="l" fontAlgn="b">
                        <a:spcBef>
                          <a:spcPts val="0"/>
                        </a:spcBef>
                        <a:spcAft>
                          <a:spcPts val="0"/>
                        </a:spcAft>
                      </a:pPr>
                      <a:r>
                        <a:rPr lang="en-US" sz="1300" b="0" i="0" u="none" strike="noStrike" dirty="0">
                          <a:solidFill>
                            <a:srgbClr val="000000"/>
                          </a:solidFill>
                          <a:effectLst/>
                          <a:latin typeface="Calibri" panose="020F0502020204030204" pitchFamily="34" charset="0"/>
                        </a:rPr>
                        <a:t>Checking multi-table joins</a:t>
                      </a:r>
                      <a:endParaRPr lang="en-US" sz="2100" b="0" i="0" u="none" strike="noStrike" dirty="0">
                        <a:effectLst/>
                        <a:latin typeface="Arial" panose="020B0604020202020204" pitchFamily="34" charset="0"/>
                      </a:endParaRPr>
                    </a:p>
                  </a:txBody>
                  <a:tcPr marL="11092" marR="11092" marT="1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37196646"/>
                  </a:ext>
                </a:extLst>
              </a:tr>
            </a:tbl>
          </a:graphicData>
        </a:graphic>
      </p:graphicFrame>
    </p:spTree>
    <p:extLst>
      <p:ext uri="{BB962C8B-B14F-4D97-AF65-F5344CB8AC3E}">
        <p14:creationId xmlns:p14="http://schemas.microsoft.com/office/powerpoint/2010/main" val="99893841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9CA587-3921-60DA-F8AD-1BFDB9B1A67A}"/>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latin typeface="+mj-lt"/>
                <a:ea typeface="+mj-ea"/>
                <a:cs typeface="+mj-cs"/>
              </a:rPr>
              <a:t>Solution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DE57552-D845-1C4E-EF27-008E2D5AA933}"/>
              </a:ext>
            </a:extLst>
          </p:cNvPr>
          <p:cNvSpPr txBox="1"/>
          <p:nvPr/>
        </p:nvSpPr>
        <p:spPr>
          <a:xfrm>
            <a:off x="640079" y="2872899"/>
            <a:ext cx="5802923" cy="3320668"/>
          </a:xfrm>
          <a:prstGeom prst="rect">
            <a:avLst/>
          </a:prstGeom>
        </p:spPr>
        <p:txBody>
          <a:bodyPr vert="horz" lIns="91440" tIns="45720" rIns="91440" bIns="45720" rtlCol="0">
            <a:normAutofit/>
          </a:bodyPr>
          <a:lstStyle/>
          <a:p>
            <a:pPr>
              <a:lnSpc>
                <a:spcPct val="90000"/>
              </a:lnSpc>
              <a:spcAft>
                <a:spcPts val="600"/>
              </a:spcAft>
            </a:pPr>
            <a:r>
              <a:rPr lang="en-US" sz="2200" dirty="0"/>
              <a:t>SELECT *</a:t>
            </a:r>
          </a:p>
          <a:p>
            <a:pPr>
              <a:lnSpc>
                <a:spcPct val="90000"/>
              </a:lnSpc>
              <a:spcAft>
                <a:spcPts val="600"/>
              </a:spcAft>
            </a:pPr>
            <a:r>
              <a:rPr lang="en-US" sz="2200" dirty="0"/>
              <a:t>FROM Employees</a:t>
            </a:r>
          </a:p>
          <a:p>
            <a:pPr>
              <a:lnSpc>
                <a:spcPct val="90000"/>
              </a:lnSpc>
              <a:spcAft>
                <a:spcPts val="600"/>
              </a:spcAft>
            </a:pPr>
            <a:r>
              <a:rPr lang="en-US" sz="2200" dirty="0"/>
              <a:t>WHERE department = 'IT' AND </a:t>
            </a:r>
            <a:r>
              <a:rPr lang="en-US" sz="2200" dirty="0" err="1"/>
              <a:t>years_of_exp</a:t>
            </a:r>
            <a:r>
              <a:rPr lang="en-US" sz="2200" dirty="0"/>
              <a:t> &gt; 5</a:t>
            </a:r>
          </a:p>
          <a:p>
            <a:pPr>
              <a:lnSpc>
                <a:spcPct val="90000"/>
              </a:lnSpc>
              <a:spcAft>
                <a:spcPts val="600"/>
              </a:spcAft>
            </a:pPr>
            <a:r>
              <a:rPr lang="en-US" sz="2200" dirty="0"/>
              <a:t>ORDER BY </a:t>
            </a:r>
            <a:r>
              <a:rPr lang="en-US" sz="2200" dirty="0" err="1"/>
              <a:t>hire_date</a:t>
            </a:r>
            <a:r>
              <a:rPr lang="en-US" sz="2200" dirty="0"/>
              <a:t> DESC;</a:t>
            </a:r>
          </a:p>
        </p:txBody>
      </p:sp>
      <p:pic>
        <p:nvPicPr>
          <p:cNvPr id="6" name="Picture 5" descr="Young man in the office">
            <a:extLst>
              <a:ext uri="{FF2B5EF4-FFF2-40B4-BE49-F238E27FC236}">
                <a16:creationId xmlns:a16="http://schemas.microsoft.com/office/drawing/2014/main" id="{5201065D-B010-4BB9-9216-68CE4D77F61D}"/>
              </a:ext>
            </a:extLst>
          </p:cNvPr>
          <p:cNvPicPr>
            <a:picLocks noChangeAspect="1"/>
          </p:cNvPicPr>
          <p:nvPr/>
        </p:nvPicPr>
        <p:blipFill rotWithShape="1">
          <a:blip r:embed="rId2">
            <a:extLst>
              <a:ext uri="{28A0092B-C50C-407E-A947-70E740481C1C}">
                <a14:useLocalDpi xmlns:a14="http://schemas.microsoft.com/office/drawing/2010/main" val="0"/>
              </a:ext>
            </a:extLst>
          </a:blip>
          <a:srcRect l="27339" r="8217" b="1"/>
          <a:stretch/>
        </p:blipFill>
        <p:spPr>
          <a:xfrm>
            <a:off x="6549659"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7429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1">
            <a:extLst>
              <a:ext uri="{FF2B5EF4-FFF2-40B4-BE49-F238E27FC236}">
                <a16:creationId xmlns:a16="http://schemas.microsoft.com/office/drawing/2014/main" id="{6D84760E-9018-C2FE-651E-AC64D11102D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74875"/>
            <a:ext cx="12192000" cy="2508250"/>
          </a:xfrm>
          <a:prstGeom prst="rect">
            <a:avLst/>
          </a:prstGeom>
        </p:spPr>
      </p:pic>
    </p:spTree>
    <p:extLst>
      <p:ext uri="{BB962C8B-B14F-4D97-AF65-F5344CB8AC3E}">
        <p14:creationId xmlns:p14="http://schemas.microsoft.com/office/powerpoint/2010/main" val="1878093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2">
            <a:extLst>
              <a:ext uri="{FF2B5EF4-FFF2-40B4-BE49-F238E27FC236}">
                <a16:creationId xmlns:a16="http://schemas.microsoft.com/office/drawing/2014/main" id="{824ABD9F-3F5C-3684-FB3B-8CAF5CF707C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38150"/>
            <a:ext cx="12192000" cy="5981700"/>
          </a:xfrm>
          <a:prstGeom prst="rect">
            <a:avLst/>
          </a:prstGeom>
        </p:spPr>
      </p:pic>
    </p:spTree>
    <p:extLst>
      <p:ext uri="{BB962C8B-B14F-4D97-AF65-F5344CB8AC3E}">
        <p14:creationId xmlns:p14="http://schemas.microsoft.com/office/powerpoint/2010/main" val="411548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3">
            <a:extLst>
              <a:ext uri="{FF2B5EF4-FFF2-40B4-BE49-F238E27FC236}">
                <a16:creationId xmlns:a16="http://schemas.microsoft.com/office/drawing/2014/main" id="{64687CA7-E99A-5C69-AE86-34304D2484D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06400"/>
            <a:ext cx="12192000" cy="6043613"/>
          </a:xfrm>
          <a:prstGeom prst="rect">
            <a:avLst/>
          </a:prstGeom>
        </p:spPr>
      </p:pic>
    </p:spTree>
    <p:extLst>
      <p:ext uri="{BB962C8B-B14F-4D97-AF65-F5344CB8AC3E}">
        <p14:creationId xmlns:p14="http://schemas.microsoft.com/office/powerpoint/2010/main" val="94773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4">
            <a:extLst>
              <a:ext uri="{FF2B5EF4-FFF2-40B4-BE49-F238E27FC236}">
                <a16:creationId xmlns:a16="http://schemas.microsoft.com/office/drawing/2014/main" id="{81BCC47E-68E1-8AD7-3334-471BF0CA117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85763"/>
            <a:ext cx="12192000" cy="6086475"/>
          </a:xfrm>
          <a:prstGeom prst="rect">
            <a:avLst/>
          </a:prstGeom>
        </p:spPr>
      </p:pic>
    </p:spTree>
    <p:extLst>
      <p:ext uri="{BB962C8B-B14F-4D97-AF65-F5344CB8AC3E}">
        <p14:creationId xmlns:p14="http://schemas.microsoft.com/office/powerpoint/2010/main" val="1387950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5">
            <a:extLst>
              <a:ext uri="{FF2B5EF4-FFF2-40B4-BE49-F238E27FC236}">
                <a16:creationId xmlns:a16="http://schemas.microsoft.com/office/drawing/2014/main" id="{2CFB693A-46C9-9F71-E76C-BD6A45066E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42925"/>
            <a:ext cx="12192000" cy="5770563"/>
          </a:xfrm>
          <a:prstGeom prst="rect">
            <a:avLst/>
          </a:prstGeom>
        </p:spPr>
      </p:pic>
    </p:spTree>
    <p:extLst>
      <p:ext uri="{BB962C8B-B14F-4D97-AF65-F5344CB8AC3E}">
        <p14:creationId xmlns:p14="http://schemas.microsoft.com/office/powerpoint/2010/main" val="4090925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6">
            <a:extLst>
              <a:ext uri="{FF2B5EF4-FFF2-40B4-BE49-F238E27FC236}">
                <a16:creationId xmlns:a16="http://schemas.microsoft.com/office/drawing/2014/main" id="{5D14D04D-5EE4-4FA7-C015-4B0CBFBA38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95300"/>
            <a:ext cx="12192000" cy="5867400"/>
          </a:xfrm>
          <a:prstGeom prst="rect">
            <a:avLst/>
          </a:prstGeom>
        </p:spPr>
      </p:pic>
    </p:spTree>
    <p:extLst>
      <p:ext uri="{BB962C8B-B14F-4D97-AF65-F5344CB8AC3E}">
        <p14:creationId xmlns:p14="http://schemas.microsoft.com/office/powerpoint/2010/main" val="1985327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7">
            <a:extLst>
              <a:ext uri="{FF2B5EF4-FFF2-40B4-BE49-F238E27FC236}">
                <a16:creationId xmlns:a16="http://schemas.microsoft.com/office/drawing/2014/main" id="{B1CA98B3-5E2B-A691-54DA-4D1963ACE0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8313"/>
            <a:ext cx="12192000" cy="5919787"/>
          </a:xfrm>
          <a:prstGeom prst="rect">
            <a:avLst/>
          </a:prstGeom>
        </p:spPr>
      </p:pic>
    </p:spTree>
    <p:extLst>
      <p:ext uri="{BB962C8B-B14F-4D97-AF65-F5344CB8AC3E}">
        <p14:creationId xmlns:p14="http://schemas.microsoft.com/office/powerpoint/2010/main" val="3558477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08">
            <a:extLst>
              <a:ext uri="{FF2B5EF4-FFF2-40B4-BE49-F238E27FC236}">
                <a16:creationId xmlns:a16="http://schemas.microsoft.com/office/drawing/2014/main" id="{F9F487C0-3899-204C-DD2D-46AEADC675F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81013"/>
            <a:ext cx="12192000" cy="5895975"/>
          </a:xfrm>
          <a:prstGeom prst="rect">
            <a:avLst/>
          </a:prstGeom>
        </p:spPr>
      </p:pic>
    </p:spTree>
    <p:extLst>
      <p:ext uri="{BB962C8B-B14F-4D97-AF65-F5344CB8AC3E}">
        <p14:creationId xmlns:p14="http://schemas.microsoft.com/office/powerpoint/2010/main" val="225236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1">
            <a:extLst>
              <a:ext uri="{FF2B5EF4-FFF2-40B4-BE49-F238E27FC236}">
                <a16:creationId xmlns:a16="http://schemas.microsoft.com/office/drawing/2014/main" id="{1BFFA560-5615-026D-7AD2-09A9DA008B2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08213"/>
            <a:ext cx="12192000" cy="2441575"/>
          </a:xfrm>
          <a:prstGeom prst="rect">
            <a:avLst/>
          </a:prstGeom>
        </p:spPr>
      </p:pic>
    </p:spTree>
    <p:extLst>
      <p:ext uri="{BB962C8B-B14F-4D97-AF65-F5344CB8AC3E}">
        <p14:creationId xmlns:p14="http://schemas.microsoft.com/office/powerpoint/2010/main" val="3980178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0)">
            <a:extLst>
              <a:ext uri="{FF2B5EF4-FFF2-40B4-BE49-F238E27FC236}">
                <a16:creationId xmlns:a16="http://schemas.microsoft.com/office/drawing/2014/main" id="{8177F894-1E2D-ADE1-F280-832B0B1469D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4125" y="0"/>
            <a:ext cx="9682163" cy="6858000"/>
          </a:xfrm>
          <a:prstGeom prst="rect">
            <a:avLst/>
          </a:prstGeom>
        </p:spPr>
      </p:pic>
    </p:spTree>
    <p:extLst>
      <p:ext uri="{BB962C8B-B14F-4D97-AF65-F5344CB8AC3E}">
        <p14:creationId xmlns:p14="http://schemas.microsoft.com/office/powerpoint/2010/main" val="3209998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2">
            <a:extLst>
              <a:ext uri="{FF2B5EF4-FFF2-40B4-BE49-F238E27FC236}">
                <a16:creationId xmlns:a16="http://schemas.microsoft.com/office/drawing/2014/main" id="{04BF4E10-3E37-7F60-67BB-7FEBB7CEEB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0525"/>
            <a:ext cx="12192000" cy="6076950"/>
          </a:xfrm>
          <a:prstGeom prst="rect">
            <a:avLst/>
          </a:prstGeom>
        </p:spPr>
      </p:pic>
    </p:spTree>
    <p:extLst>
      <p:ext uri="{BB962C8B-B14F-4D97-AF65-F5344CB8AC3E}">
        <p14:creationId xmlns:p14="http://schemas.microsoft.com/office/powerpoint/2010/main" val="1321520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3">
            <a:extLst>
              <a:ext uri="{FF2B5EF4-FFF2-40B4-BE49-F238E27FC236}">
                <a16:creationId xmlns:a16="http://schemas.microsoft.com/office/drawing/2014/main" id="{EA703ADC-107D-40AE-31DF-D2106B44F70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3550"/>
            <a:ext cx="12192000" cy="5929313"/>
          </a:xfrm>
          <a:prstGeom prst="rect">
            <a:avLst/>
          </a:prstGeom>
        </p:spPr>
      </p:pic>
    </p:spTree>
    <p:extLst>
      <p:ext uri="{BB962C8B-B14F-4D97-AF65-F5344CB8AC3E}">
        <p14:creationId xmlns:p14="http://schemas.microsoft.com/office/powerpoint/2010/main" val="469923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id="{7F51C676-B8DB-02F8-D6E7-248CA4857455}"/>
              </a:ext>
            </a:extLst>
          </p:cNvPr>
          <p:cNvPicPr>
            <a:picLocks noChangeAspect="1"/>
          </p:cNvPicPr>
          <p:nvPr/>
        </p:nvPicPr>
        <p:blipFill rotWithShape="1">
          <a:blip r:embed="rId2">
            <a:extLst>
              <a:ext uri="{28A0092B-C50C-407E-A947-70E740481C1C}">
                <a14:useLocalDpi xmlns:a14="http://schemas.microsoft.com/office/drawing/2010/main"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a:solidFill>
                  <a:schemeClr val="bg1"/>
                </a:solidFill>
                <a:latin typeface="+mj-lt"/>
                <a:ea typeface="+mj-ea"/>
                <a:cs typeface="+mj-cs"/>
              </a:rPr>
              <a:t>Case Study 3:</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192BF9-0313-92D9-DA60-10CC7F1D0DE9}"/>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dirty="0">
                <a:solidFill>
                  <a:schemeClr val="bg1"/>
                </a:solidFill>
              </a:rPr>
              <a:t>Retrieve the count of employees in each department from the 'Employee' table and display the department name along with the corresponding count.</a:t>
            </a:r>
          </a:p>
        </p:txBody>
      </p:sp>
    </p:spTree>
    <p:extLst>
      <p:ext uri="{BB962C8B-B14F-4D97-AF65-F5344CB8AC3E}">
        <p14:creationId xmlns:p14="http://schemas.microsoft.com/office/powerpoint/2010/main" val="360006764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id="{7F51C676-B8DB-02F8-D6E7-248CA4857455}"/>
              </a:ext>
            </a:extLst>
          </p:cNvPr>
          <p:cNvPicPr>
            <a:picLocks noChangeAspect="1"/>
          </p:cNvPicPr>
          <p:nvPr/>
        </p:nvPicPr>
        <p:blipFill rotWithShape="1">
          <a:blip r:embed="rId2">
            <a:extLst>
              <a:ext uri="{28A0092B-C50C-407E-A947-70E740481C1C}">
                <a14:useLocalDpi xmlns:a14="http://schemas.microsoft.com/office/drawing/2010/main"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Solution: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192BF9-0313-92D9-DA60-10CC7F1D0DE9}"/>
              </a:ext>
            </a:extLst>
          </p:cNvPr>
          <p:cNvSpPr txBox="1"/>
          <p:nvPr/>
        </p:nvSpPr>
        <p:spPr>
          <a:xfrm>
            <a:off x="371094" y="2718054"/>
            <a:ext cx="5724906" cy="3207258"/>
          </a:xfrm>
          <a:prstGeom prst="rect">
            <a:avLst/>
          </a:prstGeom>
        </p:spPr>
        <p:txBody>
          <a:bodyPr vert="horz" lIns="91440" tIns="45720" rIns="91440" bIns="45720" rtlCol="0" anchor="t">
            <a:normAutofit/>
          </a:bodyPr>
          <a:lstStyle/>
          <a:p>
            <a:pPr>
              <a:lnSpc>
                <a:spcPct val="90000"/>
              </a:lnSpc>
              <a:spcAft>
                <a:spcPts val="600"/>
              </a:spcAft>
            </a:pPr>
            <a:r>
              <a:rPr lang="en-US" sz="2800" dirty="0">
                <a:solidFill>
                  <a:schemeClr val="bg1"/>
                </a:solidFill>
              </a:rPr>
              <a:t>SELECT department, count(*)</a:t>
            </a:r>
          </a:p>
          <a:p>
            <a:pPr>
              <a:lnSpc>
                <a:spcPct val="90000"/>
              </a:lnSpc>
              <a:spcAft>
                <a:spcPts val="600"/>
              </a:spcAft>
            </a:pPr>
            <a:r>
              <a:rPr lang="en-US" sz="2800" dirty="0">
                <a:solidFill>
                  <a:schemeClr val="bg1"/>
                </a:solidFill>
              </a:rPr>
              <a:t>FROM Employee</a:t>
            </a:r>
          </a:p>
          <a:p>
            <a:pPr>
              <a:lnSpc>
                <a:spcPct val="90000"/>
              </a:lnSpc>
              <a:spcAft>
                <a:spcPts val="600"/>
              </a:spcAft>
            </a:pPr>
            <a:r>
              <a:rPr lang="en-US" sz="2800" dirty="0">
                <a:solidFill>
                  <a:schemeClr val="bg1"/>
                </a:solidFill>
              </a:rPr>
              <a:t>group BY department;</a:t>
            </a:r>
          </a:p>
        </p:txBody>
      </p:sp>
    </p:spTree>
    <p:extLst>
      <p:ext uri="{BB962C8B-B14F-4D97-AF65-F5344CB8AC3E}">
        <p14:creationId xmlns:p14="http://schemas.microsoft.com/office/powerpoint/2010/main" val="310314547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4">
            <a:extLst>
              <a:ext uri="{FF2B5EF4-FFF2-40B4-BE49-F238E27FC236}">
                <a16:creationId xmlns:a16="http://schemas.microsoft.com/office/drawing/2014/main" id="{55666049-11EB-7C6F-8D3D-ACB780F4B55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63538"/>
            <a:ext cx="12192000" cy="6129337"/>
          </a:xfrm>
          <a:prstGeom prst="rect">
            <a:avLst/>
          </a:prstGeom>
        </p:spPr>
      </p:pic>
    </p:spTree>
    <p:extLst>
      <p:ext uri="{BB962C8B-B14F-4D97-AF65-F5344CB8AC3E}">
        <p14:creationId xmlns:p14="http://schemas.microsoft.com/office/powerpoint/2010/main" val="691767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5">
            <a:extLst>
              <a:ext uri="{FF2B5EF4-FFF2-40B4-BE49-F238E27FC236}">
                <a16:creationId xmlns:a16="http://schemas.microsoft.com/office/drawing/2014/main" id="{7AE07DF2-8959-7974-1E93-B79057FD74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27050"/>
            <a:ext cx="12192000" cy="5803900"/>
          </a:xfrm>
          <a:prstGeom prst="rect">
            <a:avLst/>
          </a:prstGeom>
        </p:spPr>
      </p:pic>
    </p:spTree>
    <p:extLst>
      <p:ext uri="{BB962C8B-B14F-4D97-AF65-F5344CB8AC3E}">
        <p14:creationId xmlns:p14="http://schemas.microsoft.com/office/powerpoint/2010/main" val="4108227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6">
            <a:extLst>
              <a:ext uri="{FF2B5EF4-FFF2-40B4-BE49-F238E27FC236}">
                <a16:creationId xmlns:a16="http://schemas.microsoft.com/office/drawing/2014/main" id="{656D4F71-F00A-3F46-D71C-5243FE4AD7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2093067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7">
            <a:extLst>
              <a:ext uri="{FF2B5EF4-FFF2-40B4-BE49-F238E27FC236}">
                <a16:creationId xmlns:a16="http://schemas.microsoft.com/office/drawing/2014/main" id="{2AD3596B-A78E-F610-64F5-80B6863EF7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2175"/>
            <a:ext cx="12192000" cy="5073650"/>
          </a:xfrm>
          <a:prstGeom prst="rect">
            <a:avLst/>
          </a:prstGeom>
        </p:spPr>
      </p:pic>
    </p:spTree>
    <p:extLst>
      <p:ext uri="{BB962C8B-B14F-4D97-AF65-F5344CB8AC3E}">
        <p14:creationId xmlns:p14="http://schemas.microsoft.com/office/powerpoint/2010/main" val="1664780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id="{7F51C676-B8DB-02F8-D6E7-248CA4857455}"/>
              </a:ext>
            </a:extLst>
          </p:cNvPr>
          <p:cNvPicPr>
            <a:picLocks noChangeAspect="1"/>
          </p:cNvPicPr>
          <p:nvPr/>
        </p:nvPicPr>
        <p:blipFill rotWithShape="1">
          <a:blip r:embed="rId2">
            <a:extLst>
              <a:ext uri="{28A0092B-C50C-407E-A947-70E740481C1C}">
                <a14:useLocalDpi xmlns:a14="http://schemas.microsoft.com/office/drawing/2010/main"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Case Study 4:</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192BF9-0313-92D9-DA60-10CC7F1D0DE9}"/>
              </a:ext>
            </a:extLst>
          </p:cNvPr>
          <p:cNvSpPr txBox="1"/>
          <p:nvPr/>
        </p:nvSpPr>
        <p:spPr>
          <a:xfrm>
            <a:off x="371094" y="2718054"/>
            <a:ext cx="6100044" cy="37629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dirty="0">
                <a:solidFill>
                  <a:schemeClr val="bg1"/>
                </a:solidFill>
              </a:rPr>
              <a:t> write an SQL query to find the departments with an average salary greater than $70,000. The query should return the department name, the total number of employees in each department, and the average salary of employees in each department. Sort the results in descending order based on the average salary.</a:t>
            </a:r>
          </a:p>
        </p:txBody>
      </p:sp>
    </p:spTree>
    <p:extLst>
      <p:ext uri="{BB962C8B-B14F-4D97-AF65-F5344CB8AC3E}">
        <p14:creationId xmlns:p14="http://schemas.microsoft.com/office/powerpoint/2010/main" val="151615317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id="{7F51C676-B8DB-02F8-D6E7-248CA4857455}"/>
              </a:ext>
            </a:extLst>
          </p:cNvPr>
          <p:cNvPicPr>
            <a:picLocks noChangeAspect="1"/>
          </p:cNvPicPr>
          <p:nvPr/>
        </p:nvPicPr>
        <p:blipFill rotWithShape="1">
          <a:blip r:embed="rId2">
            <a:extLst>
              <a:ext uri="{28A0092B-C50C-407E-A947-70E740481C1C}">
                <a14:useLocalDpi xmlns:a14="http://schemas.microsoft.com/office/drawing/2010/main"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Solution: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192BF9-0313-92D9-DA60-10CC7F1D0DE9}"/>
              </a:ext>
            </a:extLst>
          </p:cNvPr>
          <p:cNvSpPr txBox="1"/>
          <p:nvPr/>
        </p:nvSpPr>
        <p:spPr>
          <a:xfrm>
            <a:off x="371094" y="2718054"/>
            <a:ext cx="5724906" cy="3207258"/>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2800" dirty="0">
                <a:solidFill>
                  <a:schemeClr val="bg1"/>
                </a:solidFill>
              </a:rPr>
              <a:t>SELECT</a:t>
            </a:r>
          </a:p>
          <a:p>
            <a:pPr>
              <a:lnSpc>
                <a:spcPct val="90000"/>
              </a:lnSpc>
              <a:spcAft>
                <a:spcPts val="600"/>
              </a:spcAft>
            </a:pPr>
            <a:r>
              <a:rPr lang="en-US" sz="2800" dirty="0">
                <a:solidFill>
                  <a:schemeClr val="bg1"/>
                </a:solidFill>
              </a:rPr>
              <a:t>  department,</a:t>
            </a:r>
          </a:p>
          <a:p>
            <a:pPr>
              <a:lnSpc>
                <a:spcPct val="90000"/>
              </a:lnSpc>
              <a:spcAft>
                <a:spcPts val="600"/>
              </a:spcAft>
            </a:pPr>
            <a:r>
              <a:rPr lang="en-US" sz="2800" dirty="0">
                <a:solidFill>
                  <a:schemeClr val="bg1"/>
                </a:solidFill>
              </a:rPr>
              <a:t>  COUNT(*) AS </a:t>
            </a:r>
            <a:r>
              <a:rPr lang="en-US" sz="2800" dirty="0" err="1">
                <a:solidFill>
                  <a:schemeClr val="bg1"/>
                </a:solidFill>
              </a:rPr>
              <a:t>total_employees</a:t>
            </a:r>
            <a:r>
              <a:rPr lang="en-US" sz="2800" dirty="0">
                <a:solidFill>
                  <a:schemeClr val="bg1"/>
                </a:solidFill>
              </a:rPr>
              <a:t>,</a:t>
            </a:r>
          </a:p>
          <a:p>
            <a:pPr>
              <a:lnSpc>
                <a:spcPct val="90000"/>
              </a:lnSpc>
              <a:spcAft>
                <a:spcPts val="600"/>
              </a:spcAft>
            </a:pPr>
            <a:r>
              <a:rPr lang="en-US" sz="2800" dirty="0">
                <a:solidFill>
                  <a:schemeClr val="bg1"/>
                </a:solidFill>
              </a:rPr>
              <a:t>  AVG(salary) AS </a:t>
            </a:r>
            <a:r>
              <a:rPr lang="en-US" sz="2800" dirty="0" err="1">
                <a:solidFill>
                  <a:schemeClr val="bg1"/>
                </a:solidFill>
              </a:rPr>
              <a:t>average_salary</a:t>
            </a:r>
            <a:endParaRPr lang="en-US" sz="2800" dirty="0">
              <a:solidFill>
                <a:schemeClr val="bg1"/>
              </a:solidFill>
            </a:endParaRPr>
          </a:p>
          <a:p>
            <a:pPr>
              <a:lnSpc>
                <a:spcPct val="90000"/>
              </a:lnSpc>
              <a:spcAft>
                <a:spcPts val="600"/>
              </a:spcAft>
            </a:pPr>
            <a:r>
              <a:rPr lang="en-US" sz="2800" dirty="0">
                <a:solidFill>
                  <a:schemeClr val="bg1"/>
                </a:solidFill>
              </a:rPr>
              <a:t>FROM Employees1 </a:t>
            </a:r>
          </a:p>
          <a:p>
            <a:pPr>
              <a:lnSpc>
                <a:spcPct val="90000"/>
              </a:lnSpc>
              <a:spcAft>
                <a:spcPts val="600"/>
              </a:spcAft>
            </a:pPr>
            <a:r>
              <a:rPr lang="en-US" sz="2800" dirty="0">
                <a:solidFill>
                  <a:schemeClr val="bg1"/>
                </a:solidFill>
              </a:rPr>
              <a:t>WHERE salary &gt; 70000</a:t>
            </a:r>
          </a:p>
          <a:p>
            <a:pPr>
              <a:lnSpc>
                <a:spcPct val="90000"/>
              </a:lnSpc>
              <a:spcAft>
                <a:spcPts val="600"/>
              </a:spcAft>
            </a:pPr>
            <a:r>
              <a:rPr lang="en-US" sz="2800" dirty="0">
                <a:solidFill>
                  <a:schemeClr val="bg1"/>
                </a:solidFill>
              </a:rPr>
              <a:t>GROUP BY department</a:t>
            </a:r>
          </a:p>
          <a:p>
            <a:pPr>
              <a:lnSpc>
                <a:spcPct val="90000"/>
              </a:lnSpc>
              <a:spcAft>
                <a:spcPts val="600"/>
              </a:spcAft>
            </a:pPr>
            <a:r>
              <a:rPr lang="en-US" sz="2800" dirty="0">
                <a:solidFill>
                  <a:schemeClr val="bg1"/>
                </a:solidFill>
              </a:rPr>
              <a:t>ORDER BY </a:t>
            </a:r>
            <a:r>
              <a:rPr lang="en-US" sz="2800" dirty="0" err="1">
                <a:solidFill>
                  <a:schemeClr val="bg1"/>
                </a:solidFill>
              </a:rPr>
              <a:t>average_salary</a:t>
            </a:r>
            <a:r>
              <a:rPr lang="en-US" sz="2800" dirty="0">
                <a:solidFill>
                  <a:schemeClr val="bg1"/>
                </a:solidFill>
              </a:rPr>
              <a:t> DESC;</a:t>
            </a:r>
          </a:p>
        </p:txBody>
      </p:sp>
    </p:spTree>
    <p:extLst>
      <p:ext uri="{BB962C8B-B14F-4D97-AF65-F5344CB8AC3E}">
        <p14:creationId xmlns:p14="http://schemas.microsoft.com/office/powerpoint/2010/main" val="215682958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1)">
            <a:extLst>
              <a:ext uri="{FF2B5EF4-FFF2-40B4-BE49-F238E27FC236}">
                <a16:creationId xmlns:a16="http://schemas.microsoft.com/office/drawing/2014/main" id="{02FB8B80-E4C0-082A-8555-4A15A236937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135188" y="0"/>
            <a:ext cx="7921625" cy="6858000"/>
          </a:xfrm>
          <a:prstGeom prst="rect">
            <a:avLst/>
          </a:prstGeom>
        </p:spPr>
      </p:pic>
    </p:spTree>
    <p:extLst>
      <p:ext uri="{BB962C8B-B14F-4D97-AF65-F5344CB8AC3E}">
        <p14:creationId xmlns:p14="http://schemas.microsoft.com/office/powerpoint/2010/main" val="2821360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id="{7F51C676-B8DB-02F8-D6E7-248CA4857455}"/>
              </a:ext>
            </a:extLst>
          </p:cNvPr>
          <p:cNvPicPr>
            <a:picLocks noChangeAspect="1"/>
          </p:cNvPicPr>
          <p:nvPr/>
        </p:nvPicPr>
        <p:blipFill rotWithShape="1">
          <a:blip r:embed="rId2">
            <a:extLst>
              <a:ext uri="{28A0092B-C50C-407E-A947-70E740481C1C}">
                <a14:useLocalDpi xmlns:a14="http://schemas.microsoft.com/office/drawing/2010/main"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Case Study 5:</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192BF9-0313-92D9-DA60-10CC7F1D0DE9}"/>
              </a:ext>
            </a:extLst>
          </p:cNvPr>
          <p:cNvSpPr txBox="1"/>
          <p:nvPr/>
        </p:nvSpPr>
        <p:spPr>
          <a:xfrm>
            <a:off x="371093" y="2718054"/>
            <a:ext cx="12754064" cy="3762932"/>
          </a:xfrm>
          <a:prstGeom prst="rect">
            <a:avLst/>
          </a:prstGeom>
        </p:spPr>
        <p:txBody>
          <a:bodyPr vert="horz" lIns="91440" tIns="45720" rIns="91440" bIns="45720" rtlCol="0" anchor="t">
            <a:normAutofit fontScale="92500" lnSpcReduction="20000"/>
          </a:bodyPr>
          <a:lstStyle/>
          <a:p>
            <a:pPr indent="-228600">
              <a:lnSpc>
                <a:spcPct val="90000"/>
              </a:lnSpc>
              <a:spcAft>
                <a:spcPts val="600"/>
              </a:spcAft>
              <a:buFont typeface="Arial" panose="020B0604020202020204" pitchFamily="34" charset="0"/>
              <a:buChar char="•"/>
            </a:pPr>
            <a:r>
              <a:rPr lang="en-US" sz="2800" dirty="0">
                <a:solidFill>
                  <a:schemeClr val="bg1"/>
                </a:solidFill>
              </a:rPr>
              <a:t> Retrieve a summary report from the 'Employees' table that shows the following information for each department and position combination:</a:t>
            </a:r>
          </a:p>
          <a:p>
            <a:pPr indent="-228600">
              <a:lnSpc>
                <a:spcPct val="90000"/>
              </a:lnSpc>
              <a:spcAft>
                <a:spcPts val="600"/>
              </a:spcAft>
              <a:buFont typeface="Arial" panose="020B0604020202020204" pitchFamily="34" charset="0"/>
              <a:buChar char="•"/>
            </a:pPr>
            <a:endParaRPr lang="en-US" sz="2800" dirty="0">
              <a:solidFill>
                <a:schemeClr val="bg1"/>
              </a:solidFill>
            </a:endParaRPr>
          </a:p>
          <a:p>
            <a:pPr indent="-228600">
              <a:lnSpc>
                <a:spcPct val="90000"/>
              </a:lnSpc>
              <a:spcAft>
                <a:spcPts val="600"/>
              </a:spcAft>
              <a:buFont typeface="Arial" panose="020B0604020202020204" pitchFamily="34" charset="0"/>
              <a:buChar char="•"/>
            </a:pPr>
            <a:r>
              <a:rPr lang="en-US" sz="2800" dirty="0">
                <a:solidFill>
                  <a:schemeClr val="bg1"/>
                </a:solidFill>
              </a:rPr>
              <a:t>Number of employees in each department and position (</a:t>
            </a:r>
            <a:r>
              <a:rPr lang="en-US" sz="2800" dirty="0" err="1">
                <a:solidFill>
                  <a:schemeClr val="bg1"/>
                </a:solidFill>
              </a:rPr>
              <a:t>num_employees</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Average salary of employees in each department and position (</a:t>
            </a:r>
            <a:r>
              <a:rPr lang="en-US" sz="2800" dirty="0" err="1">
                <a:solidFill>
                  <a:schemeClr val="bg1"/>
                </a:solidFill>
              </a:rPr>
              <a:t>avg_salary</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Maximum salary of employees in each department and position (</a:t>
            </a:r>
            <a:r>
              <a:rPr lang="en-US" sz="2800" dirty="0" err="1">
                <a:solidFill>
                  <a:schemeClr val="bg1"/>
                </a:solidFill>
              </a:rPr>
              <a:t>max_salary</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Minimum salary of employees in each department and position (</a:t>
            </a:r>
            <a:r>
              <a:rPr lang="en-US" sz="2800" dirty="0" err="1">
                <a:solidFill>
                  <a:schemeClr val="bg1"/>
                </a:solidFill>
              </a:rPr>
              <a:t>min_salary</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Total years of experience of employees in each department and position (</a:t>
            </a:r>
            <a:r>
              <a:rPr lang="en-US" sz="2800" dirty="0" err="1">
                <a:solidFill>
                  <a:schemeClr val="bg1"/>
                </a:solidFill>
              </a:rPr>
              <a:t>total_years_of_exp</a:t>
            </a:r>
            <a:r>
              <a:rPr lang="en-US" sz="2800" dirty="0">
                <a:solidFill>
                  <a:schemeClr val="bg1"/>
                </a:solidFill>
              </a:rPr>
              <a:t>)</a:t>
            </a:r>
          </a:p>
          <a:p>
            <a:pPr indent="-228600">
              <a:lnSpc>
                <a:spcPct val="90000"/>
              </a:lnSpc>
              <a:spcAft>
                <a:spcPts val="600"/>
              </a:spcAft>
              <a:buFont typeface="Arial" panose="020B0604020202020204" pitchFamily="34" charset="0"/>
              <a:buChar char="•"/>
            </a:pPr>
            <a:r>
              <a:rPr lang="en-US" sz="2800" dirty="0">
                <a:solidFill>
                  <a:schemeClr val="bg1"/>
                </a:solidFill>
              </a:rPr>
              <a:t>Present the results in ascending order of department and position.</a:t>
            </a:r>
          </a:p>
        </p:txBody>
      </p:sp>
    </p:spTree>
    <p:extLst>
      <p:ext uri="{BB962C8B-B14F-4D97-AF65-F5344CB8AC3E}">
        <p14:creationId xmlns:p14="http://schemas.microsoft.com/office/powerpoint/2010/main" val="550851859"/>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id="{7F51C676-B8DB-02F8-D6E7-248CA4857455}"/>
              </a:ext>
            </a:extLst>
          </p:cNvPr>
          <p:cNvPicPr>
            <a:picLocks noChangeAspect="1"/>
          </p:cNvPicPr>
          <p:nvPr/>
        </p:nvPicPr>
        <p:blipFill rotWithShape="1">
          <a:blip r:embed="rId2">
            <a:extLst>
              <a:ext uri="{28A0092B-C50C-407E-A947-70E740481C1C}">
                <a14:useLocalDpi xmlns:a14="http://schemas.microsoft.com/office/drawing/2010/main"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Solution: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192BF9-0313-92D9-DA60-10CC7F1D0DE9}"/>
              </a:ext>
            </a:extLst>
          </p:cNvPr>
          <p:cNvSpPr txBox="1"/>
          <p:nvPr/>
        </p:nvSpPr>
        <p:spPr>
          <a:xfrm>
            <a:off x="371094" y="2718054"/>
            <a:ext cx="5724906" cy="3207258"/>
          </a:xfrm>
          <a:prstGeom prst="rect">
            <a:avLst/>
          </a:prstGeom>
        </p:spPr>
        <p:txBody>
          <a:bodyPr vert="horz" lIns="91440" tIns="45720" rIns="91440" bIns="45720" rtlCol="0" anchor="t">
            <a:normAutofit fontScale="62500" lnSpcReduction="20000"/>
          </a:bodyPr>
          <a:lstStyle/>
          <a:p>
            <a:pPr>
              <a:lnSpc>
                <a:spcPct val="90000"/>
              </a:lnSpc>
              <a:spcAft>
                <a:spcPts val="600"/>
              </a:spcAft>
            </a:pPr>
            <a:r>
              <a:rPr lang="en-US" sz="2800" dirty="0">
                <a:solidFill>
                  <a:schemeClr val="bg1"/>
                </a:solidFill>
              </a:rPr>
              <a:t>SELECT </a:t>
            </a:r>
          </a:p>
          <a:p>
            <a:pPr>
              <a:lnSpc>
                <a:spcPct val="90000"/>
              </a:lnSpc>
              <a:spcAft>
                <a:spcPts val="600"/>
              </a:spcAft>
            </a:pPr>
            <a:r>
              <a:rPr lang="en-US" sz="2800" dirty="0">
                <a:solidFill>
                  <a:schemeClr val="bg1"/>
                </a:solidFill>
              </a:rPr>
              <a:t>  department,</a:t>
            </a:r>
          </a:p>
          <a:p>
            <a:pPr>
              <a:lnSpc>
                <a:spcPct val="90000"/>
              </a:lnSpc>
              <a:spcAft>
                <a:spcPts val="600"/>
              </a:spcAft>
            </a:pPr>
            <a:r>
              <a:rPr lang="en-US" sz="2800" dirty="0">
                <a:solidFill>
                  <a:schemeClr val="bg1"/>
                </a:solidFill>
              </a:rPr>
              <a:t>  position,</a:t>
            </a:r>
          </a:p>
          <a:p>
            <a:pPr>
              <a:lnSpc>
                <a:spcPct val="90000"/>
              </a:lnSpc>
              <a:spcAft>
                <a:spcPts val="600"/>
              </a:spcAft>
            </a:pPr>
            <a:r>
              <a:rPr lang="en-US" sz="2800" dirty="0">
                <a:solidFill>
                  <a:schemeClr val="bg1"/>
                </a:solidFill>
              </a:rPr>
              <a:t>  COUNT(</a:t>
            </a:r>
            <a:r>
              <a:rPr lang="en-US" sz="2800" dirty="0" err="1">
                <a:solidFill>
                  <a:schemeClr val="bg1"/>
                </a:solidFill>
              </a:rPr>
              <a:t>emp_id</a:t>
            </a:r>
            <a:r>
              <a:rPr lang="en-US" sz="2800" dirty="0">
                <a:solidFill>
                  <a:schemeClr val="bg1"/>
                </a:solidFill>
              </a:rPr>
              <a:t>) AS </a:t>
            </a:r>
            <a:r>
              <a:rPr lang="en-US" sz="2800" dirty="0" err="1">
                <a:solidFill>
                  <a:schemeClr val="bg1"/>
                </a:solidFill>
              </a:rPr>
              <a:t>num_employees</a:t>
            </a:r>
            <a:r>
              <a:rPr lang="en-US" sz="2800" dirty="0">
                <a:solidFill>
                  <a:schemeClr val="bg1"/>
                </a:solidFill>
              </a:rPr>
              <a:t>,</a:t>
            </a:r>
          </a:p>
          <a:p>
            <a:pPr>
              <a:lnSpc>
                <a:spcPct val="90000"/>
              </a:lnSpc>
              <a:spcAft>
                <a:spcPts val="600"/>
              </a:spcAft>
            </a:pPr>
            <a:r>
              <a:rPr lang="en-US" sz="2800" dirty="0">
                <a:solidFill>
                  <a:schemeClr val="bg1"/>
                </a:solidFill>
              </a:rPr>
              <a:t>  AVG(salary) AS </a:t>
            </a:r>
            <a:r>
              <a:rPr lang="en-US" sz="2800" dirty="0" err="1">
                <a:solidFill>
                  <a:schemeClr val="bg1"/>
                </a:solidFill>
              </a:rPr>
              <a:t>avg_salary</a:t>
            </a:r>
            <a:r>
              <a:rPr lang="en-US" sz="2800" dirty="0">
                <a:solidFill>
                  <a:schemeClr val="bg1"/>
                </a:solidFill>
              </a:rPr>
              <a:t>,</a:t>
            </a:r>
          </a:p>
          <a:p>
            <a:pPr>
              <a:lnSpc>
                <a:spcPct val="90000"/>
              </a:lnSpc>
              <a:spcAft>
                <a:spcPts val="600"/>
              </a:spcAft>
            </a:pPr>
            <a:r>
              <a:rPr lang="en-US" sz="2800" dirty="0">
                <a:solidFill>
                  <a:schemeClr val="bg1"/>
                </a:solidFill>
              </a:rPr>
              <a:t>  MAX(salary) AS </a:t>
            </a:r>
            <a:r>
              <a:rPr lang="en-US" sz="2800" dirty="0" err="1">
                <a:solidFill>
                  <a:schemeClr val="bg1"/>
                </a:solidFill>
              </a:rPr>
              <a:t>max_salary</a:t>
            </a:r>
            <a:r>
              <a:rPr lang="en-US" sz="2800" dirty="0">
                <a:solidFill>
                  <a:schemeClr val="bg1"/>
                </a:solidFill>
              </a:rPr>
              <a:t>,</a:t>
            </a:r>
          </a:p>
          <a:p>
            <a:pPr>
              <a:lnSpc>
                <a:spcPct val="90000"/>
              </a:lnSpc>
              <a:spcAft>
                <a:spcPts val="600"/>
              </a:spcAft>
            </a:pPr>
            <a:r>
              <a:rPr lang="en-US" sz="2800" dirty="0">
                <a:solidFill>
                  <a:schemeClr val="bg1"/>
                </a:solidFill>
              </a:rPr>
              <a:t>  MIN(salary) AS </a:t>
            </a:r>
            <a:r>
              <a:rPr lang="en-US" sz="2800" dirty="0" err="1">
                <a:solidFill>
                  <a:schemeClr val="bg1"/>
                </a:solidFill>
              </a:rPr>
              <a:t>min_salary</a:t>
            </a:r>
            <a:r>
              <a:rPr lang="en-US" sz="2800" dirty="0">
                <a:solidFill>
                  <a:schemeClr val="bg1"/>
                </a:solidFill>
              </a:rPr>
              <a:t>,</a:t>
            </a:r>
          </a:p>
          <a:p>
            <a:pPr>
              <a:lnSpc>
                <a:spcPct val="90000"/>
              </a:lnSpc>
              <a:spcAft>
                <a:spcPts val="600"/>
              </a:spcAft>
            </a:pPr>
            <a:r>
              <a:rPr lang="en-US" sz="2800" dirty="0">
                <a:solidFill>
                  <a:schemeClr val="bg1"/>
                </a:solidFill>
              </a:rPr>
              <a:t>  SUM(</a:t>
            </a:r>
            <a:r>
              <a:rPr lang="en-US" sz="2800" dirty="0" err="1">
                <a:solidFill>
                  <a:schemeClr val="bg1"/>
                </a:solidFill>
              </a:rPr>
              <a:t>years_of_exp</a:t>
            </a:r>
            <a:r>
              <a:rPr lang="en-US" sz="2800" dirty="0">
                <a:solidFill>
                  <a:schemeClr val="bg1"/>
                </a:solidFill>
              </a:rPr>
              <a:t>) AS </a:t>
            </a:r>
            <a:r>
              <a:rPr lang="en-US" sz="2800" dirty="0" err="1">
                <a:solidFill>
                  <a:schemeClr val="bg1"/>
                </a:solidFill>
              </a:rPr>
              <a:t>total_years_of_exp</a:t>
            </a:r>
            <a:endParaRPr lang="en-US" sz="2800" dirty="0">
              <a:solidFill>
                <a:schemeClr val="bg1"/>
              </a:solidFill>
            </a:endParaRPr>
          </a:p>
          <a:p>
            <a:pPr>
              <a:lnSpc>
                <a:spcPct val="90000"/>
              </a:lnSpc>
              <a:spcAft>
                <a:spcPts val="600"/>
              </a:spcAft>
            </a:pPr>
            <a:r>
              <a:rPr lang="en-US" sz="2800" dirty="0">
                <a:solidFill>
                  <a:schemeClr val="bg1"/>
                </a:solidFill>
              </a:rPr>
              <a:t>FROM Employees</a:t>
            </a:r>
          </a:p>
          <a:p>
            <a:pPr>
              <a:lnSpc>
                <a:spcPct val="90000"/>
              </a:lnSpc>
              <a:spcAft>
                <a:spcPts val="600"/>
              </a:spcAft>
            </a:pPr>
            <a:r>
              <a:rPr lang="en-US" sz="2800" dirty="0">
                <a:solidFill>
                  <a:schemeClr val="bg1"/>
                </a:solidFill>
              </a:rPr>
              <a:t>GROUP BY department, position</a:t>
            </a:r>
          </a:p>
          <a:p>
            <a:pPr>
              <a:lnSpc>
                <a:spcPct val="90000"/>
              </a:lnSpc>
              <a:spcAft>
                <a:spcPts val="600"/>
              </a:spcAft>
            </a:pPr>
            <a:r>
              <a:rPr lang="en-US" sz="2800" dirty="0">
                <a:solidFill>
                  <a:schemeClr val="bg1"/>
                </a:solidFill>
              </a:rPr>
              <a:t>ORDER BY department, position;</a:t>
            </a:r>
          </a:p>
        </p:txBody>
      </p:sp>
    </p:spTree>
    <p:extLst>
      <p:ext uri="{BB962C8B-B14F-4D97-AF65-F5344CB8AC3E}">
        <p14:creationId xmlns:p14="http://schemas.microsoft.com/office/powerpoint/2010/main" val="213902243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19">
            <a:extLst>
              <a:ext uri="{FF2B5EF4-FFF2-40B4-BE49-F238E27FC236}">
                <a16:creationId xmlns:a16="http://schemas.microsoft.com/office/drawing/2014/main" id="{AAA40781-1DB8-78CA-9CD2-E40A44BD9EC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16113"/>
            <a:ext cx="12192000" cy="3024187"/>
          </a:xfrm>
          <a:prstGeom prst="rect">
            <a:avLst/>
          </a:prstGeom>
        </p:spPr>
      </p:pic>
    </p:spTree>
    <p:extLst>
      <p:ext uri="{BB962C8B-B14F-4D97-AF65-F5344CB8AC3E}">
        <p14:creationId xmlns:p14="http://schemas.microsoft.com/office/powerpoint/2010/main" val="3618278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0">
            <a:extLst>
              <a:ext uri="{FF2B5EF4-FFF2-40B4-BE49-F238E27FC236}">
                <a16:creationId xmlns:a16="http://schemas.microsoft.com/office/drawing/2014/main" id="{D640202F-1272-4CAA-D808-AD1E39736EC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47675"/>
            <a:ext cx="12192000" cy="5962650"/>
          </a:xfrm>
          <a:prstGeom prst="rect">
            <a:avLst/>
          </a:prstGeom>
        </p:spPr>
      </p:pic>
    </p:spTree>
    <p:extLst>
      <p:ext uri="{BB962C8B-B14F-4D97-AF65-F5344CB8AC3E}">
        <p14:creationId xmlns:p14="http://schemas.microsoft.com/office/powerpoint/2010/main" val="1357044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1">
            <a:extLst>
              <a:ext uri="{FF2B5EF4-FFF2-40B4-BE49-F238E27FC236}">
                <a16:creationId xmlns:a16="http://schemas.microsoft.com/office/drawing/2014/main" id="{1EF29E44-AF2E-42A7-DCCA-259EBC80114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95300"/>
            <a:ext cx="12192000" cy="5867400"/>
          </a:xfrm>
          <a:prstGeom prst="rect">
            <a:avLst/>
          </a:prstGeom>
        </p:spPr>
      </p:pic>
    </p:spTree>
    <p:extLst>
      <p:ext uri="{BB962C8B-B14F-4D97-AF65-F5344CB8AC3E}">
        <p14:creationId xmlns:p14="http://schemas.microsoft.com/office/powerpoint/2010/main" val="2264728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2">
            <a:extLst>
              <a:ext uri="{FF2B5EF4-FFF2-40B4-BE49-F238E27FC236}">
                <a16:creationId xmlns:a16="http://schemas.microsoft.com/office/drawing/2014/main" id="{F57D7894-2217-D6B8-D04C-289646AFAF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9088"/>
            <a:ext cx="12192000" cy="6219825"/>
          </a:xfrm>
          <a:prstGeom prst="rect">
            <a:avLst/>
          </a:prstGeom>
        </p:spPr>
      </p:pic>
    </p:spTree>
    <p:extLst>
      <p:ext uri="{BB962C8B-B14F-4D97-AF65-F5344CB8AC3E}">
        <p14:creationId xmlns:p14="http://schemas.microsoft.com/office/powerpoint/2010/main" val="1583049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3">
            <a:extLst>
              <a:ext uri="{FF2B5EF4-FFF2-40B4-BE49-F238E27FC236}">
                <a16:creationId xmlns:a16="http://schemas.microsoft.com/office/drawing/2014/main" id="{5D07F234-7728-21F9-FD2B-028348EE4E3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71475"/>
            <a:ext cx="12192000" cy="6115050"/>
          </a:xfrm>
          <a:prstGeom prst="rect">
            <a:avLst/>
          </a:prstGeom>
        </p:spPr>
      </p:pic>
    </p:spTree>
    <p:extLst>
      <p:ext uri="{BB962C8B-B14F-4D97-AF65-F5344CB8AC3E}">
        <p14:creationId xmlns:p14="http://schemas.microsoft.com/office/powerpoint/2010/main" val="846306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4 (1)_page-0026">
            <a:extLst>
              <a:ext uri="{FF2B5EF4-FFF2-40B4-BE49-F238E27FC236}">
                <a16:creationId xmlns:a16="http://schemas.microsoft.com/office/drawing/2014/main" id="{FDDF5A93-8B47-57FF-77D4-45D310F415C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39813"/>
            <a:ext cx="12192000" cy="4776787"/>
          </a:xfrm>
          <a:prstGeom prst="rect">
            <a:avLst/>
          </a:prstGeom>
        </p:spPr>
      </p:pic>
    </p:spTree>
    <p:extLst>
      <p:ext uri="{BB962C8B-B14F-4D97-AF65-F5344CB8AC3E}">
        <p14:creationId xmlns:p14="http://schemas.microsoft.com/office/powerpoint/2010/main" val="1251629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id="{7F51C676-B8DB-02F8-D6E7-248CA4857455}"/>
              </a:ext>
            </a:extLst>
          </p:cNvPr>
          <p:cNvPicPr>
            <a:picLocks noChangeAspect="1"/>
          </p:cNvPicPr>
          <p:nvPr/>
        </p:nvPicPr>
        <p:blipFill rotWithShape="1">
          <a:blip r:embed="rId2">
            <a:extLst>
              <a:ext uri="{28A0092B-C50C-407E-A947-70E740481C1C}">
                <a14:useLocalDpi xmlns:a14="http://schemas.microsoft.com/office/drawing/2010/main" val="0"/>
              </a:ext>
            </a:extLst>
          </a:blip>
          <a:srcRect r="23289" b="9091"/>
          <a:stretch/>
        </p:blipFill>
        <p:spPr>
          <a:xfrm>
            <a:off x="4100759"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Case Study 6:</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192BF9-0313-92D9-DA60-10CC7F1D0DE9}"/>
              </a:ext>
            </a:extLst>
          </p:cNvPr>
          <p:cNvSpPr txBox="1"/>
          <p:nvPr/>
        </p:nvSpPr>
        <p:spPr>
          <a:xfrm>
            <a:off x="371093" y="2718054"/>
            <a:ext cx="6578347" cy="37629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dirty="0">
                <a:solidFill>
                  <a:schemeClr val="bg1"/>
                </a:solidFill>
              </a:rPr>
              <a:t>Find the departments where the average salary of employees with at least 5 years of experience is greater than $50,000. Retrieve the department name and the corresponding average salary. Sort the results in ascending order based on the department name and in descending order based on the average salary within each department.</a:t>
            </a:r>
          </a:p>
        </p:txBody>
      </p:sp>
    </p:spTree>
    <p:extLst>
      <p:ext uri="{BB962C8B-B14F-4D97-AF65-F5344CB8AC3E}">
        <p14:creationId xmlns:p14="http://schemas.microsoft.com/office/powerpoint/2010/main" val="155718744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miling work colleagues">
            <a:extLst>
              <a:ext uri="{FF2B5EF4-FFF2-40B4-BE49-F238E27FC236}">
                <a16:creationId xmlns:a16="http://schemas.microsoft.com/office/drawing/2014/main" id="{7F51C676-B8DB-02F8-D6E7-248CA4857455}"/>
              </a:ext>
            </a:extLst>
          </p:cNvPr>
          <p:cNvPicPr>
            <a:picLocks noChangeAspect="1"/>
          </p:cNvPicPr>
          <p:nvPr/>
        </p:nvPicPr>
        <p:blipFill rotWithShape="1">
          <a:blip r:embed="rId2">
            <a:extLst>
              <a:ext uri="{28A0092B-C50C-407E-A947-70E740481C1C}">
                <a14:useLocalDpi xmlns:a14="http://schemas.microsoft.com/office/drawing/2010/main" val="0"/>
              </a:ext>
            </a:extLst>
          </a:blip>
          <a:srcRect r="23289" b="9091"/>
          <a:stretch/>
        </p:blipFill>
        <p:spPr>
          <a:xfrm>
            <a:off x="4234051" y="-34539"/>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0076C6-AAB2-A3FD-B5EB-6EA038AF2F9E}"/>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a:solidFill>
                  <a:schemeClr val="bg1"/>
                </a:solidFill>
                <a:latin typeface="+mj-lt"/>
                <a:ea typeface="+mj-ea"/>
                <a:cs typeface="+mj-cs"/>
              </a:rPr>
              <a:t>Solution: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192BF9-0313-92D9-DA60-10CC7F1D0DE9}"/>
              </a:ext>
            </a:extLst>
          </p:cNvPr>
          <p:cNvSpPr txBox="1"/>
          <p:nvPr/>
        </p:nvSpPr>
        <p:spPr>
          <a:xfrm>
            <a:off x="371093" y="2461768"/>
            <a:ext cx="8669531" cy="4131758"/>
          </a:xfrm>
          <a:prstGeom prst="rect">
            <a:avLst/>
          </a:prstGeom>
        </p:spPr>
        <p:txBody>
          <a:bodyPr vert="horz" lIns="91440" tIns="45720" rIns="91440" bIns="45720" rtlCol="0" anchor="t">
            <a:normAutofit fontScale="55000" lnSpcReduction="20000"/>
          </a:bodyPr>
          <a:lstStyle/>
          <a:p>
            <a:pPr>
              <a:lnSpc>
                <a:spcPct val="90000"/>
              </a:lnSpc>
              <a:spcAft>
                <a:spcPts val="600"/>
              </a:spcAft>
            </a:pPr>
            <a:r>
              <a:rPr lang="en-US" sz="3600" dirty="0">
                <a:solidFill>
                  <a:schemeClr val="bg1"/>
                </a:solidFill>
              </a:rPr>
              <a:t>SELECT</a:t>
            </a:r>
          </a:p>
          <a:p>
            <a:pPr>
              <a:lnSpc>
                <a:spcPct val="90000"/>
              </a:lnSpc>
              <a:spcAft>
                <a:spcPts val="600"/>
              </a:spcAft>
            </a:pPr>
            <a:r>
              <a:rPr lang="en-US" sz="3600" dirty="0">
                <a:solidFill>
                  <a:schemeClr val="bg1"/>
                </a:solidFill>
              </a:rPr>
              <a:t>    department,</a:t>
            </a:r>
          </a:p>
          <a:p>
            <a:pPr>
              <a:lnSpc>
                <a:spcPct val="90000"/>
              </a:lnSpc>
              <a:spcAft>
                <a:spcPts val="600"/>
              </a:spcAft>
            </a:pPr>
            <a:r>
              <a:rPr lang="en-US" sz="3600" dirty="0">
                <a:solidFill>
                  <a:schemeClr val="bg1"/>
                </a:solidFill>
              </a:rPr>
              <a:t>    AVG(salary) AS </a:t>
            </a:r>
            <a:r>
              <a:rPr lang="en-US" sz="3600" dirty="0" err="1">
                <a:solidFill>
                  <a:schemeClr val="bg1"/>
                </a:solidFill>
              </a:rPr>
              <a:t>average_salary</a:t>
            </a:r>
            <a:endParaRPr lang="en-US" sz="3600" dirty="0">
              <a:solidFill>
                <a:schemeClr val="bg1"/>
              </a:solidFill>
            </a:endParaRPr>
          </a:p>
          <a:p>
            <a:pPr>
              <a:lnSpc>
                <a:spcPct val="90000"/>
              </a:lnSpc>
              <a:spcAft>
                <a:spcPts val="600"/>
              </a:spcAft>
            </a:pPr>
            <a:r>
              <a:rPr lang="en-US" sz="3600" dirty="0">
                <a:solidFill>
                  <a:schemeClr val="bg1"/>
                </a:solidFill>
              </a:rPr>
              <a:t>FROM</a:t>
            </a:r>
          </a:p>
          <a:p>
            <a:pPr>
              <a:lnSpc>
                <a:spcPct val="90000"/>
              </a:lnSpc>
              <a:spcAft>
                <a:spcPts val="600"/>
              </a:spcAft>
            </a:pPr>
            <a:r>
              <a:rPr lang="en-US" sz="3600" dirty="0">
                <a:solidFill>
                  <a:schemeClr val="bg1"/>
                </a:solidFill>
              </a:rPr>
              <a:t>    Employees</a:t>
            </a:r>
          </a:p>
          <a:p>
            <a:pPr>
              <a:lnSpc>
                <a:spcPct val="90000"/>
              </a:lnSpc>
              <a:spcAft>
                <a:spcPts val="600"/>
              </a:spcAft>
            </a:pPr>
            <a:r>
              <a:rPr lang="en-US" sz="3600" dirty="0">
                <a:solidFill>
                  <a:schemeClr val="bg1"/>
                </a:solidFill>
              </a:rPr>
              <a:t>WHERE</a:t>
            </a:r>
          </a:p>
          <a:p>
            <a:pPr>
              <a:lnSpc>
                <a:spcPct val="90000"/>
              </a:lnSpc>
              <a:spcAft>
                <a:spcPts val="600"/>
              </a:spcAft>
            </a:pPr>
            <a:r>
              <a:rPr lang="en-US" sz="3600" dirty="0">
                <a:solidFill>
                  <a:schemeClr val="bg1"/>
                </a:solidFill>
              </a:rPr>
              <a:t>    </a:t>
            </a:r>
            <a:r>
              <a:rPr lang="en-US" sz="3600" dirty="0" err="1">
                <a:solidFill>
                  <a:schemeClr val="bg1"/>
                </a:solidFill>
              </a:rPr>
              <a:t>years_of_exp</a:t>
            </a:r>
            <a:r>
              <a:rPr lang="en-US" sz="3600" dirty="0">
                <a:solidFill>
                  <a:schemeClr val="bg1"/>
                </a:solidFill>
              </a:rPr>
              <a:t> &gt;= 5</a:t>
            </a:r>
          </a:p>
          <a:p>
            <a:pPr>
              <a:lnSpc>
                <a:spcPct val="90000"/>
              </a:lnSpc>
              <a:spcAft>
                <a:spcPts val="600"/>
              </a:spcAft>
            </a:pPr>
            <a:r>
              <a:rPr lang="en-US" sz="3600" dirty="0">
                <a:solidFill>
                  <a:schemeClr val="bg1"/>
                </a:solidFill>
              </a:rPr>
              <a:t>GROUP BY</a:t>
            </a:r>
          </a:p>
          <a:p>
            <a:pPr>
              <a:lnSpc>
                <a:spcPct val="90000"/>
              </a:lnSpc>
              <a:spcAft>
                <a:spcPts val="600"/>
              </a:spcAft>
            </a:pPr>
            <a:r>
              <a:rPr lang="en-US" sz="3600" dirty="0">
                <a:solidFill>
                  <a:schemeClr val="bg1"/>
                </a:solidFill>
              </a:rPr>
              <a:t>    department</a:t>
            </a:r>
          </a:p>
          <a:p>
            <a:pPr>
              <a:lnSpc>
                <a:spcPct val="90000"/>
              </a:lnSpc>
              <a:spcAft>
                <a:spcPts val="600"/>
              </a:spcAft>
            </a:pPr>
            <a:r>
              <a:rPr lang="en-US" sz="3600" dirty="0">
                <a:solidFill>
                  <a:schemeClr val="bg1"/>
                </a:solidFill>
              </a:rPr>
              <a:t>HAVING</a:t>
            </a:r>
          </a:p>
          <a:p>
            <a:pPr>
              <a:lnSpc>
                <a:spcPct val="90000"/>
              </a:lnSpc>
              <a:spcAft>
                <a:spcPts val="600"/>
              </a:spcAft>
            </a:pPr>
            <a:r>
              <a:rPr lang="en-US" sz="3600" dirty="0">
                <a:solidFill>
                  <a:schemeClr val="bg1"/>
                </a:solidFill>
              </a:rPr>
              <a:t>    AVG(salary) &gt; 50000</a:t>
            </a:r>
          </a:p>
          <a:p>
            <a:pPr>
              <a:lnSpc>
                <a:spcPct val="90000"/>
              </a:lnSpc>
              <a:spcAft>
                <a:spcPts val="600"/>
              </a:spcAft>
            </a:pPr>
            <a:r>
              <a:rPr lang="en-US" sz="3600" dirty="0">
                <a:solidFill>
                  <a:schemeClr val="bg1"/>
                </a:solidFill>
              </a:rPr>
              <a:t>ORDER BY</a:t>
            </a:r>
          </a:p>
          <a:p>
            <a:pPr>
              <a:lnSpc>
                <a:spcPct val="90000"/>
              </a:lnSpc>
              <a:spcAft>
                <a:spcPts val="600"/>
              </a:spcAft>
            </a:pPr>
            <a:r>
              <a:rPr lang="en-US" sz="3600" dirty="0">
                <a:solidFill>
                  <a:schemeClr val="bg1"/>
                </a:solidFill>
              </a:rPr>
              <a:t>    department ASC,</a:t>
            </a:r>
          </a:p>
          <a:p>
            <a:pPr>
              <a:lnSpc>
                <a:spcPct val="90000"/>
              </a:lnSpc>
              <a:spcAft>
                <a:spcPts val="600"/>
              </a:spcAft>
            </a:pPr>
            <a:r>
              <a:rPr lang="en-US" sz="2800" dirty="0">
                <a:solidFill>
                  <a:schemeClr val="bg1"/>
                </a:solidFill>
              </a:rPr>
              <a:t>    </a:t>
            </a:r>
            <a:r>
              <a:rPr lang="en-US" sz="2800" dirty="0" err="1">
                <a:solidFill>
                  <a:schemeClr val="bg1"/>
                </a:solidFill>
              </a:rPr>
              <a:t>average_salary</a:t>
            </a:r>
            <a:r>
              <a:rPr lang="en-US" sz="2800" dirty="0">
                <a:solidFill>
                  <a:schemeClr val="bg1"/>
                </a:solidFill>
              </a:rPr>
              <a:t> DESC;</a:t>
            </a:r>
          </a:p>
        </p:txBody>
      </p:sp>
    </p:spTree>
    <p:extLst>
      <p:ext uri="{BB962C8B-B14F-4D97-AF65-F5344CB8AC3E}">
        <p14:creationId xmlns:p14="http://schemas.microsoft.com/office/powerpoint/2010/main" val="200921463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2)">
            <a:extLst>
              <a:ext uri="{FF2B5EF4-FFF2-40B4-BE49-F238E27FC236}">
                <a16:creationId xmlns:a16="http://schemas.microsoft.com/office/drawing/2014/main" id="{C2B527EE-D330-392B-8BB6-8CBBDA6B6E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25450"/>
            <a:ext cx="12192000" cy="6005513"/>
          </a:xfrm>
          <a:prstGeom prst="rect">
            <a:avLst/>
          </a:prstGeom>
        </p:spPr>
      </p:pic>
    </p:spTree>
    <p:extLst>
      <p:ext uri="{BB962C8B-B14F-4D97-AF65-F5344CB8AC3E}">
        <p14:creationId xmlns:p14="http://schemas.microsoft.com/office/powerpoint/2010/main" val="303484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1">
            <a:extLst>
              <a:ext uri="{FF2B5EF4-FFF2-40B4-BE49-F238E27FC236}">
                <a16:creationId xmlns:a16="http://schemas.microsoft.com/office/drawing/2014/main" id="{61E95AF4-F05C-5C57-3447-86A6AE0AFAA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66900"/>
            <a:ext cx="12192000" cy="3124200"/>
          </a:xfrm>
          <a:prstGeom prst="rect">
            <a:avLst/>
          </a:prstGeom>
        </p:spPr>
      </p:pic>
    </p:spTree>
    <p:extLst>
      <p:ext uri="{BB962C8B-B14F-4D97-AF65-F5344CB8AC3E}">
        <p14:creationId xmlns:p14="http://schemas.microsoft.com/office/powerpoint/2010/main" val="1747709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2">
            <a:extLst>
              <a:ext uri="{FF2B5EF4-FFF2-40B4-BE49-F238E27FC236}">
                <a16:creationId xmlns:a16="http://schemas.microsoft.com/office/drawing/2014/main" id="{E76FF047-3D8B-26E0-29C0-3956C6D1F6A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28613"/>
            <a:ext cx="12192000" cy="6200775"/>
          </a:xfrm>
          <a:prstGeom prst="rect">
            <a:avLst/>
          </a:prstGeom>
        </p:spPr>
      </p:pic>
    </p:spTree>
    <p:extLst>
      <p:ext uri="{BB962C8B-B14F-4D97-AF65-F5344CB8AC3E}">
        <p14:creationId xmlns:p14="http://schemas.microsoft.com/office/powerpoint/2010/main" val="1597621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3">
            <a:extLst>
              <a:ext uri="{FF2B5EF4-FFF2-40B4-BE49-F238E27FC236}">
                <a16:creationId xmlns:a16="http://schemas.microsoft.com/office/drawing/2014/main" id="{1B270520-CFAC-7557-19ED-E6E1AFD8F29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0525"/>
            <a:ext cx="12192000" cy="6076950"/>
          </a:xfrm>
          <a:prstGeom prst="rect">
            <a:avLst/>
          </a:prstGeom>
        </p:spPr>
      </p:pic>
    </p:spTree>
    <p:extLst>
      <p:ext uri="{BB962C8B-B14F-4D97-AF65-F5344CB8AC3E}">
        <p14:creationId xmlns:p14="http://schemas.microsoft.com/office/powerpoint/2010/main" val="290719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4">
            <a:extLst>
              <a:ext uri="{FF2B5EF4-FFF2-40B4-BE49-F238E27FC236}">
                <a16:creationId xmlns:a16="http://schemas.microsoft.com/office/drawing/2014/main" id="{1FCCCA55-50EF-7198-F7A2-D274E766C4C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09613"/>
            <a:ext cx="12192000" cy="5437187"/>
          </a:xfrm>
          <a:prstGeom prst="rect">
            <a:avLst/>
          </a:prstGeom>
        </p:spPr>
      </p:pic>
    </p:spTree>
    <p:extLst>
      <p:ext uri="{BB962C8B-B14F-4D97-AF65-F5344CB8AC3E}">
        <p14:creationId xmlns:p14="http://schemas.microsoft.com/office/powerpoint/2010/main" val="3982852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5">
            <a:extLst>
              <a:ext uri="{FF2B5EF4-FFF2-40B4-BE49-F238E27FC236}">
                <a16:creationId xmlns:a16="http://schemas.microsoft.com/office/drawing/2014/main" id="{07B1C60D-C3A3-297E-FE9C-5C9577C641D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47688"/>
            <a:ext cx="12192000" cy="5761037"/>
          </a:xfrm>
          <a:prstGeom prst="rect">
            <a:avLst/>
          </a:prstGeom>
        </p:spPr>
      </p:pic>
    </p:spTree>
    <p:extLst>
      <p:ext uri="{BB962C8B-B14F-4D97-AF65-F5344CB8AC3E}">
        <p14:creationId xmlns:p14="http://schemas.microsoft.com/office/powerpoint/2010/main" val="798734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6">
            <a:extLst>
              <a:ext uri="{FF2B5EF4-FFF2-40B4-BE49-F238E27FC236}">
                <a16:creationId xmlns:a16="http://schemas.microsoft.com/office/drawing/2014/main" id="{7E1764FD-8CFC-AD73-2742-64515D28631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28613"/>
            <a:ext cx="12192000" cy="6200775"/>
          </a:xfrm>
          <a:prstGeom prst="rect">
            <a:avLst/>
          </a:prstGeom>
        </p:spPr>
      </p:pic>
    </p:spTree>
    <p:extLst>
      <p:ext uri="{BB962C8B-B14F-4D97-AF65-F5344CB8AC3E}">
        <p14:creationId xmlns:p14="http://schemas.microsoft.com/office/powerpoint/2010/main" val="4238529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7">
            <a:extLst>
              <a:ext uri="{FF2B5EF4-FFF2-40B4-BE49-F238E27FC236}">
                <a16:creationId xmlns:a16="http://schemas.microsoft.com/office/drawing/2014/main" id="{3C08A9BC-A877-F9BB-2B44-BF6AE426B6D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1625"/>
            <a:ext cx="12192000" cy="6253163"/>
          </a:xfrm>
          <a:prstGeom prst="rect">
            <a:avLst/>
          </a:prstGeom>
        </p:spPr>
      </p:pic>
    </p:spTree>
    <p:extLst>
      <p:ext uri="{BB962C8B-B14F-4D97-AF65-F5344CB8AC3E}">
        <p14:creationId xmlns:p14="http://schemas.microsoft.com/office/powerpoint/2010/main" val="1953198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8">
            <a:extLst>
              <a:ext uri="{FF2B5EF4-FFF2-40B4-BE49-F238E27FC236}">
                <a16:creationId xmlns:a16="http://schemas.microsoft.com/office/drawing/2014/main" id="{1322CB66-4520-0FCA-FBFB-2F36A0C551E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63538"/>
            <a:ext cx="12192000" cy="6129337"/>
          </a:xfrm>
          <a:prstGeom prst="rect">
            <a:avLst/>
          </a:prstGeom>
        </p:spPr>
      </p:pic>
    </p:spTree>
    <p:extLst>
      <p:ext uri="{BB962C8B-B14F-4D97-AF65-F5344CB8AC3E}">
        <p14:creationId xmlns:p14="http://schemas.microsoft.com/office/powerpoint/2010/main" val="1270000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09">
            <a:extLst>
              <a:ext uri="{FF2B5EF4-FFF2-40B4-BE49-F238E27FC236}">
                <a16:creationId xmlns:a16="http://schemas.microsoft.com/office/drawing/2014/main" id="{76F70897-0BA7-B8DF-C271-03E56F4AEF5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23850"/>
            <a:ext cx="12192000" cy="6210300"/>
          </a:xfrm>
          <a:prstGeom prst="rect">
            <a:avLst/>
          </a:prstGeom>
        </p:spPr>
      </p:pic>
    </p:spTree>
    <p:extLst>
      <p:ext uri="{BB962C8B-B14F-4D97-AF65-F5344CB8AC3E}">
        <p14:creationId xmlns:p14="http://schemas.microsoft.com/office/powerpoint/2010/main" val="3385350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0">
            <a:extLst>
              <a:ext uri="{FF2B5EF4-FFF2-40B4-BE49-F238E27FC236}">
                <a16:creationId xmlns:a16="http://schemas.microsoft.com/office/drawing/2014/main" id="{E57B83BD-259F-7C70-0646-B1F881035F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49250"/>
            <a:ext cx="12192000" cy="6157913"/>
          </a:xfrm>
          <a:prstGeom prst="rect">
            <a:avLst/>
          </a:prstGeom>
        </p:spPr>
      </p:pic>
    </p:spTree>
    <p:extLst>
      <p:ext uri="{BB962C8B-B14F-4D97-AF65-F5344CB8AC3E}">
        <p14:creationId xmlns:p14="http://schemas.microsoft.com/office/powerpoint/2010/main" val="424428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3)">
            <a:extLst>
              <a:ext uri="{FF2B5EF4-FFF2-40B4-BE49-F238E27FC236}">
                <a16:creationId xmlns:a16="http://schemas.microsoft.com/office/drawing/2014/main" id="{66E2ECD0-DAC4-5229-5083-D921877F29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98475" y="0"/>
            <a:ext cx="11195050" cy="6858000"/>
          </a:xfrm>
          <a:prstGeom prst="rect">
            <a:avLst/>
          </a:prstGeom>
        </p:spPr>
      </p:pic>
    </p:spTree>
    <p:extLst>
      <p:ext uri="{BB962C8B-B14F-4D97-AF65-F5344CB8AC3E}">
        <p14:creationId xmlns:p14="http://schemas.microsoft.com/office/powerpoint/2010/main" val="1360150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1">
            <a:extLst>
              <a:ext uri="{FF2B5EF4-FFF2-40B4-BE49-F238E27FC236}">
                <a16:creationId xmlns:a16="http://schemas.microsoft.com/office/drawing/2014/main" id="{1452BDE4-DEA8-7AC6-E3BB-84CF2861C20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81013"/>
            <a:ext cx="12192000" cy="5895975"/>
          </a:xfrm>
          <a:prstGeom prst="rect">
            <a:avLst/>
          </a:prstGeom>
        </p:spPr>
      </p:pic>
    </p:spTree>
    <p:extLst>
      <p:ext uri="{BB962C8B-B14F-4D97-AF65-F5344CB8AC3E}">
        <p14:creationId xmlns:p14="http://schemas.microsoft.com/office/powerpoint/2010/main" val="3667636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2">
            <a:extLst>
              <a:ext uri="{FF2B5EF4-FFF2-40B4-BE49-F238E27FC236}">
                <a16:creationId xmlns:a16="http://schemas.microsoft.com/office/drawing/2014/main" id="{0DCE1406-2CE0-4876-57BB-54C3379EAC9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23850"/>
            <a:ext cx="12192000" cy="6210300"/>
          </a:xfrm>
          <a:prstGeom prst="rect">
            <a:avLst/>
          </a:prstGeom>
        </p:spPr>
      </p:pic>
    </p:spTree>
    <p:extLst>
      <p:ext uri="{BB962C8B-B14F-4D97-AF65-F5344CB8AC3E}">
        <p14:creationId xmlns:p14="http://schemas.microsoft.com/office/powerpoint/2010/main" val="3285626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4">
            <a:extLst>
              <a:ext uri="{FF2B5EF4-FFF2-40B4-BE49-F238E27FC236}">
                <a16:creationId xmlns:a16="http://schemas.microsoft.com/office/drawing/2014/main" id="{50D6DF08-E614-DADC-3BD1-F46355CA61D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44688"/>
            <a:ext cx="12192000" cy="2967037"/>
          </a:xfrm>
          <a:prstGeom prst="rect">
            <a:avLst/>
          </a:prstGeom>
        </p:spPr>
      </p:pic>
    </p:spTree>
    <p:extLst>
      <p:ext uri="{BB962C8B-B14F-4D97-AF65-F5344CB8AC3E}">
        <p14:creationId xmlns:p14="http://schemas.microsoft.com/office/powerpoint/2010/main" val="1990845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5">
            <a:extLst>
              <a:ext uri="{FF2B5EF4-FFF2-40B4-BE49-F238E27FC236}">
                <a16:creationId xmlns:a16="http://schemas.microsoft.com/office/drawing/2014/main" id="{DB628F68-8BF1-760F-AA8D-BBA1BD60BBC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12813"/>
            <a:ext cx="12192000" cy="5030787"/>
          </a:xfrm>
          <a:prstGeom prst="rect">
            <a:avLst/>
          </a:prstGeom>
        </p:spPr>
      </p:pic>
    </p:spTree>
    <p:extLst>
      <p:ext uri="{BB962C8B-B14F-4D97-AF65-F5344CB8AC3E}">
        <p14:creationId xmlns:p14="http://schemas.microsoft.com/office/powerpoint/2010/main" val="3023511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6">
            <a:extLst>
              <a:ext uri="{FF2B5EF4-FFF2-40B4-BE49-F238E27FC236}">
                <a16:creationId xmlns:a16="http://schemas.microsoft.com/office/drawing/2014/main" id="{9557C8B4-44CB-6025-B466-9E297BA6E05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0888"/>
            <a:ext cx="12192000" cy="5356225"/>
          </a:xfrm>
          <a:prstGeom prst="rect">
            <a:avLst/>
          </a:prstGeom>
        </p:spPr>
      </p:pic>
    </p:spTree>
    <p:extLst>
      <p:ext uri="{BB962C8B-B14F-4D97-AF65-F5344CB8AC3E}">
        <p14:creationId xmlns:p14="http://schemas.microsoft.com/office/powerpoint/2010/main" val="2422986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7">
            <a:extLst>
              <a:ext uri="{FF2B5EF4-FFF2-40B4-BE49-F238E27FC236}">
                <a16:creationId xmlns:a16="http://schemas.microsoft.com/office/drawing/2014/main" id="{B92B379E-FDC7-1395-7575-B9C47C10F55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74825"/>
            <a:ext cx="12192000" cy="3306763"/>
          </a:xfrm>
          <a:prstGeom prst="rect">
            <a:avLst/>
          </a:prstGeom>
        </p:spPr>
      </p:pic>
    </p:spTree>
    <p:extLst>
      <p:ext uri="{BB962C8B-B14F-4D97-AF65-F5344CB8AC3E}">
        <p14:creationId xmlns:p14="http://schemas.microsoft.com/office/powerpoint/2010/main" val="1535528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8">
            <a:extLst>
              <a:ext uri="{FF2B5EF4-FFF2-40B4-BE49-F238E27FC236}">
                <a16:creationId xmlns:a16="http://schemas.microsoft.com/office/drawing/2014/main" id="{E50AE236-040D-C646-8B83-651CBBABD41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23938"/>
            <a:ext cx="12192000" cy="4810125"/>
          </a:xfrm>
          <a:prstGeom prst="rect">
            <a:avLst/>
          </a:prstGeom>
        </p:spPr>
      </p:pic>
    </p:spTree>
    <p:extLst>
      <p:ext uri="{BB962C8B-B14F-4D97-AF65-F5344CB8AC3E}">
        <p14:creationId xmlns:p14="http://schemas.microsoft.com/office/powerpoint/2010/main" val="794330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19">
            <a:extLst>
              <a:ext uri="{FF2B5EF4-FFF2-40B4-BE49-F238E27FC236}">
                <a16:creationId xmlns:a16="http://schemas.microsoft.com/office/drawing/2014/main" id="{B227D598-80DA-6BBC-2D9E-B12B06D85D6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61988"/>
            <a:ext cx="12192000" cy="5532437"/>
          </a:xfrm>
          <a:prstGeom prst="rect">
            <a:avLst/>
          </a:prstGeom>
        </p:spPr>
      </p:pic>
    </p:spTree>
    <p:extLst>
      <p:ext uri="{BB962C8B-B14F-4D97-AF65-F5344CB8AC3E}">
        <p14:creationId xmlns:p14="http://schemas.microsoft.com/office/powerpoint/2010/main" val="317000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1">
            <a:extLst>
              <a:ext uri="{FF2B5EF4-FFF2-40B4-BE49-F238E27FC236}">
                <a16:creationId xmlns:a16="http://schemas.microsoft.com/office/drawing/2014/main" id="{249CC665-841E-9583-07BB-89062DABD8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97075"/>
            <a:ext cx="12192000" cy="2862263"/>
          </a:xfrm>
          <a:prstGeom prst="rect">
            <a:avLst/>
          </a:prstGeom>
        </p:spPr>
      </p:pic>
    </p:spTree>
    <p:extLst>
      <p:ext uri="{BB962C8B-B14F-4D97-AF65-F5344CB8AC3E}">
        <p14:creationId xmlns:p14="http://schemas.microsoft.com/office/powerpoint/2010/main" val="16648529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2">
            <a:extLst>
              <a:ext uri="{FF2B5EF4-FFF2-40B4-BE49-F238E27FC236}">
                <a16:creationId xmlns:a16="http://schemas.microsoft.com/office/drawing/2014/main" id="{626ADDBF-B9AE-7E45-198E-993AF0952C2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06488"/>
            <a:ext cx="12192000" cy="4643437"/>
          </a:xfrm>
          <a:prstGeom prst="rect">
            <a:avLst/>
          </a:prstGeom>
        </p:spPr>
      </p:pic>
    </p:spTree>
    <p:extLst>
      <p:ext uri="{BB962C8B-B14F-4D97-AF65-F5344CB8AC3E}">
        <p14:creationId xmlns:p14="http://schemas.microsoft.com/office/powerpoint/2010/main" val="21498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
            <a:extLst>
              <a:ext uri="{FF2B5EF4-FFF2-40B4-BE49-F238E27FC236}">
                <a16:creationId xmlns:a16="http://schemas.microsoft.com/office/drawing/2014/main" id="{6FFA4CDF-CA7D-CA77-E39C-592C4071A19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09575"/>
            <a:ext cx="12192000" cy="6038850"/>
          </a:xfrm>
          <a:prstGeom prst="rect">
            <a:avLst/>
          </a:prstGeom>
        </p:spPr>
      </p:pic>
    </p:spTree>
    <p:extLst>
      <p:ext uri="{BB962C8B-B14F-4D97-AF65-F5344CB8AC3E}">
        <p14:creationId xmlns:p14="http://schemas.microsoft.com/office/powerpoint/2010/main" val="4165948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3">
            <a:extLst>
              <a:ext uri="{FF2B5EF4-FFF2-40B4-BE49-F238E27FC236}">
                <a16:creationId xmlns:a16="http://schemas.microsoft.com/office/drawing/2014/main" id="{E017A91D-58C8-5CD7-9A30-7F1598619C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20688"/>
            <a:ext cx="12192000" cy="6015037"/>
          </a:xfrm>
          <a:prstGeom prst="rect">
            <a:avLst/>
          </a:prstGeom>
        </p:spPr>
      </p:pic>
    </p:spTree>
    <p:extLst>
      <p:ext uri="{BB962C8B-B14F-4D97-AF65-F5344CB8AC3E}">
        <p14:creationId xmlns:p14="http://schemas.microsoft.com/office/powerpoint/2010/main" val="678624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4">
            <a:extLst>
              <a:ext uri="{FF2B5EF4-FFF2-40B4-BE49-F238E27FC236}">
                <a16:creationId xmlns:a16="http://schemas.microsoft.com/office/drawing/2014/main" id="{2F047398-73B7-D3FD-BCFB-03054268B2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58775"/>
            <a:ext cx="12192000" cy="6138863"/>
          </a:xfrm>
          <a:prstGeom prst="rect">
            <a:avLst/>
          </a:prstGeom>
        </p:spPr>
      </p:pic>
    </p:spTree>
    <p:extLst>
      <p:ext uri="{BB962C8B-B14F-4D97-AF65-F5344CB8AC3E}">
        <p14:creationId xmlns:p14="http://schemas.microsoft.com/office/powerpoint/2010/main" val="3508789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5">
            <a:extLst>
              <a:ext uri="{FF2B5EF4-FFF2-40B4-BE49-F238E27FC236}">
                <a16:creationId xmlns:a16="http://schemas.microsoft.com/office/drawing/2014/main" id="{9C90C2D8-D80D-2393-160A-C039D7523F0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23850"/>
            <a:ext cx="12192000" cy="6210300"/>
          </a:xfrm>
          <a:prstGeom prst="rect">
            <a:avLst/>
          </a:prstGeom>
        </p:spPr>
      </p:pic>
    </p:spTree>
    <p:extLst>
      <p:ext uri="{BB962C8B-B14F-4D97-AF65-F5344CB8AC3E}">
        <p14:creationId xmlns:p14="http://schemas.microsoft.com/office/powerpoint/2010/main" val="24625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6">
            <a:extLst>
              <a:ext uri="{FF2B5EF4-FFF2-40B4-BE49-F238E27FC236}">
                <a16:creationId xmlns:a16="http://schemas.microsoft.com/office/drawing/2014/main" id="{0B5176D9-4E14-9C05-4152-97DAC8AE60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06400"/>
            <a:ext cx="12192000" cy="6043613"/>
          </a:xfrm>
          <a:prstGeom prst="rect">
            <a:avLst/>
          </a:prstGeom>
        </p:spPr>
      </p:pic>
    </p:spTree>
    <p:extLst>
      <p:ext uri="{BB962C8B-B14F-4D97-AF65-F5344CB8AC3E}">
        <p14:creationId xmlns:p14="http://schemas.microsoft.com/office/powerpoint/2010/main" val="2684076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7">
            <a:extLst>
              <a:ext uri="{FF2B5EF4-FFF2-40B4-BE49-F238E27FC236}">
                <a16:creationId xmlns:a16="http://schemas.microsoft.com/office/drawing/2014/main" id="{DA7174C0-C8B5-CA61-C249-7256CA2769F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01638"/>
            <a:ext cx="12192000" cy="6053137"/>
          </a:xfrm>
          <a:prstGeom prst="rect">
            <a:avLst/>
          </a:prstGeom>
        </p:spPr>
      </p:pic>
    </p:spTree>
    <p:extLst>
      <p:ext uri="{BB962C8B-B14F-4D97-AF65-F5344CB8AC3E}">
        <p14:creationId xmlns:p14="http://schemas.microsoft.com/office/powerpoint/2010/main" val="3323255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pter1 (3)_page-0028">
            <a:extLst>
              <a:ext uri="{FF2B5EF4-FFF2-40B4-BE49-F238E27FC236}">
                <a16:creationId xmlns:a16="http://schemas.microsoft.com/office/drawing/2014/main" id="{E0EB7D86-D4A2-E2AD-1AE6-9B79B4C6037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1625"/>
            <a:ext cx="12192000" cy="6253163"/>
          </a:xfrm>
          <a:prstGeom prst="rect">
            <a:avLst/>
          </a:prstGeom>
        </p:spPr>
      </p:pic>
    </p:spTree>
    <p:extLst>
      <p:ext uri="{BB962C8B-B14F-4D97-AF65-F5344CB8AC3E}">
        <p14:creationId xmlns:p14="http://schemas.microsoft.com/office/powerpoint/2010/main" val="1817719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AE8E3-08D1-6BF1-21A3-D990974B8B83}"/>
              </a:ext>
            </a:extLst>
          </p:cNvPr>
          <p:cNvSpPr txBox="1">
            <a:spLocks/>
          </p:cNvSpPr>
          <p:nvPr/>
        </p:nvSpPr>
        <p:spPr>
          <a:xfrm>
            <a:off x="1524000" y="2571336"/>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End of Day 3</a:t>
            </a:r>
          </a:p>
          <a:p>
            <a:pPr algn="ctr"/>
            <a:r>
              <a:rPr lang="en-IN" dirty="0"/>
              <a:t>Any Query?</a:t>
            </a:r>
          </a:p>
        </p:txBody>
      </p:sp>
    </p:spTree>
    <p:extLst>
      <p:ext uri="{BB962C8B-B14F-4D97-AF65-F5344CB8AC3E}">
        <p14:creationId xmlns:p14="http://schemas.microsoft.com/office/powerpoint/2010/main" val="86365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5)">
            <a:extLst>
              <a:ext uri="{FF2B5EF4-FFF2-40B4-BE49-F238E27FC236}">
                <a16:creationId xmlns:a16="http://schemas.microsoft.com/office/drawing/2014/main" id="{30174F36-C26D-BB2C-438C-1EA2BBC82ED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76263" y="0"/>
            <a:ext cx="11039475" cy="6858000"/>
          </a:xfrm>
          <a:prstGeom prst="rect">
            <a:avLst/>
          </a:prstGeom>
        </p:spPr>
      </p:pic>
    </p:spTree>
    <p:extLst>
      <p:ext uri="{BB962C8B-B14F-4D97-AF65-F5344CB8AC3E}">
        <p14:creationId xmlns:p14="http://schemas.microsoft.com/office/powerpoint/2010/main" val="2680050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6)">
            <a:extLst>
              <a:ext uri="{FF2B5EF4-FFF2-40B4-BE49-F238E27FC236}">
                <a16:creationId xmlns:a16="http://schemas.microsoft.com/office/drawing/2014/main" id="{1AF17A98-BE63-0672-BBD4-E09FB1428B2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688"/>
            <a:ext cx="12192000" cy="6777037"/>
          </a:xfrm>
          <a:prstGeom prst="rect">
            <a:avLst/>
          </a:prstGeom>
        </p:spPr>
      </p:pic>
    </p:spTree>
    <p:extLst>
      <p:ext uri="{BB962C8B-B14F-4D97-AF65-F5344CB8AC3E}">
        <p14:creationId xmlns:p14="http://schemas.microsoft.com/office/powerpoint/2010/main" val="3819441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648</Words>
  <Application>Microsoft Office PowerPoint</Application>
  <PresentationFormat>Widescreen</PresentationFormat>
  <Paragraphs>133</Paragraphs>
  <Slides>76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Calibri Light</vt:lpstr>
      <vt:lpstr>Office Theme</vt:lpstr>
      <vt:lpstr>SQL Day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3</dc:title>
  <dc:creator>sachin saxena</dc:creator>
  <cp:lastModifiedBy>Sachin Saxena</cp:lastModifiedBy>
  <cp:revision>26</cp:revision>
  <dcterms:created xsi:type="dcterms:W3CDTF">2023-07-17T10:47:32Z</dcterms:created>
  <dcterms:modified xsi:type="dcterms:W3CDTF">2023-09-13T09:33:52Z</dcterms:modified>
</cp:coreProperties>
</file>